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1"/>
  </p:notesMasterIdLst>
  <p:handoutMasterIdLst>
    <p:handoutMasterId r:id="rId32"/>
  </p:handoutMasterIdLst>
  <p:sldIdLst>
    <p:sldId id="286" r:id="rId2"/>
    <p:sldId id="287" r:id="rId3"/>
    <p:sldId id="339" r:id="rId4"/>
    <p:sldId id="340" r:id="rId5"/>
    <p:sldId id="342" r:id="rId6"/>
    <p:sldId id="343" r:id="rId7"/>
    <p:sldId id="344" r:id="rId8"/>
    <p:sldId id="346" r:id="rId9"/>
    <p:sldId id="347" r:id="rId10"/>
    <p:sldId id="317" r:id="rId11"/>
    <p:sldId id="289" r:id="rId12"/>
    <p:sldId id="354" r:id="rId13"/>
    <p:sldId id="353" r:id="rId14"/>
    <p:sldId id="356" r:id="rId15"/>
    <p:sldId id="357" r:id="rId16"/>
    <p:sldId id="358" r:id="rId17"/>
    <p:sldId id="359" r:id="rId18"/>
    <p:sldId id="355" r:id="rId19"/>
    <p:sldId id="290" r:id="rId20"/>
    <p:sldId id="321" r:id="rId21"/>
    <p:sldId id="322" r:id="rId22"/>
    <p:sldId id="324" r:id="rId23"/>
    <p:sldId id="348" r:id="rId24"/>
    <p:sldId id="360" r:id="rId25"/>
    <p:sldId id="349" r:id="rId26"/>
    <p:sldId id="350" r:id="rId27"/>
    <p:sldId id="351" r:id="rId28"/>
    <p:sldId id="352" r:id="rId29"/>
    <p:sldId id="295" r:id="rId30"/>
  </p:sldIdLst>
  <p:sldSz cx="9144000" cy="6858000" type="screen4x3"/>
  <p:notesSz cx="7102475" cy="10231438"/>
  <p:custDataLst>
    <p:tags r:id="rId3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21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2" autoAdjust="0"/>
    <p:restoredTop sz="94660"/>
  </p:normalViewPr>
  <p:slideViewPr>
    <p:cSldViewPr>
      <p:cViewPr varScale="1">
        <p:scale>
          <a:sx n="70" d="100"/>
          <a:sy n="70" d="100"/>
        </p:scale>
        <p:origin x="1392" y="4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4"/>
            <a:ext cx="3078047" cy="510896"/>
          </a:xfrm>
          <a:prstGeom prst="rect">
            <a:avLst/>
          </a:prstGeom>
        </p:spPr>
        <p:txBody>
          <a:bodyPr vert="horz" lIns="91426" tIns="45713" rIns="91426" bIns="45713" rtlCol="0"/>
          <a:lstStyle>
            <a:lvl1pPr algn="l">
              <a:defRPr sz="1100"/>
            </a:lvl1pPr>
          </a:lstStyle>
          <a:p>
            <a:r>
              <a:rPr lang="vi-VN" smtClean="0"/>
              <a:t>Thuyết trình: Thuật toán TMA</a:t>
            </a:r>
            <a:endParaRPr lang="en-US"/>
          </a:p>
        </p:txBody>
      </p:sp>
      <p:sp>
        <p:nvSpPr>
          <p:cNvPr id="3" name="Date Placeholder 2"/>
          <p:cNvSpPr>
            <a:spLocks noGrp="1"/>
          </p:cNvSpPr>
          <p:nvPr>
            <p:ph type="dt" sz="quarter" idx="1"/>
          </p:nvPr>
        </p:nvSpPr>
        <p:spPr>
          <a:xfrm>
            <a:off x="4022888" y="4"/>
            <a:ext cx="3078047" cy="510896"/>
          </a:xfrm>
          <a:prstGeom prst="rect">
            <a:avLst/>
          </a:prstGeom>
        </p:spPr>
        <p:txBody>
          <a:bodyPr vert="horz" lIns="91426" tIns="45713" rIns="91426" bIns="45713" rtlCol="0"/>
          <a:lstStyle>
            <a:lvl1pPr algn="r">
              <a:defRPr sz="1100"/>
            </a:lvl1pPr>
          </a:lstStyle>
          <a:p>
            <a:fld id="{AC7EC518-DE46-4CE7-B80E-EB9F028AB765}" type="datetime1">
              <a:rPr lang="en-US" smtClean="0"/>
              <a:t>18/08/2019</a:t>
            </a:fld>
            <a:endParaRPr lang="en-US"/>
          </a:p>
        </p:txBody>
      </p:sp>
      <p:sp>
        <p:nvSpPr>
          <p:cNvPr id="4" name="Footer Placeholder 3"/>
          <p:cNvSpPr>
            <a:spLocks noGrp="1"/>
          </p:cNvSpPr>
          <p:nvPr>
            <p:ph type="ftr" sz="quarter" idx="2"/>
          </p:nvPr>
        </p:nvSpPr>
        <p:spPr>
          <a:xfrm>
            <a:off x="1" y="9718853"/>
            <a:ext cx="3078047" cy="510896"/>
          </a:xfrm>
          <a:prstGeom prst="rect">
            <a:avLst/>
          </a:prstGeom>
        </p:spPr>
        <p:txBody>
          <a:bodyPr vert="horz" lIns="91426" tIns="45713" rIns="91426" bIns="45713" rtlCol="0" anchor="b"/>
          <a:lstStyle>
            <a:lvl1pPr algn="l">
              <a:defRPr sz="1100"/>
            </a:lvl1pPr>
          </a:lstStyle>
          <a:p>
            <a:r>
              <a:rPr lang="vi-VN" smtClean="0"/>
              <a:t>Học viên: Phạm Phước Tấn</a:t>
            </a:r>
            <a:endParaRPr lang="en-US"/>
          </a:p>
        </p:txBody>
      </p:sp>
      <p:sp>
        <p:nvSpPr>
          <p:cNvPr id="5" name="Slide Number Placeholder 4"/>
          <p:cNvSpPr>
            <a:spLocks noGrp="1"/>
          </p:cNvSpPr>
          <p:nvPr>
            <p:ph type="sldNum" sz="quarter" idx="3"/>
          </p:nvPr>
        </p:nvSpPr>
        <p:spPr>
          <a:xfrm>
            <a:off x="4022888" y="9718853"/>
            <a:ext cx="3078047" cy="510896"/>
          </a:xfrm>
          <a:prstGeom prst="rect">
            <a:avLst/>
          </a:prstGeom>
        </p:spPr>
        <p:txBody>
          <a:bodyPr vert="horz" lIns="91426" tIns="45713" rIns="91426" bIns="45713" rtlCol="0" anchor="b"/>
          <a:lstStyle>
            <a:lvl1pPr algn="r">
              <a:defRPr sz="1100"/>
            </a:lvl1pPr>
          </a:lstStyle>
          <a:p>
            <a:fld id="{903B3207-D13C-4923-A119-F639D130458F}" type="slidenum">
              <a:rPr lang="en-US" smtClean="0"/>
              <a:t>‹#›</a:t>
            </a:fld>
            <a:endParaRPr lang="en-US"/>
          </a:p>
        </p:txBody>
      </p:sp>
    </p:spTree>
    <p:extLst>
      <p:ext uri="{BB962C8B-B14F-4D97-AF65-F5344CB8AC3E}">
        <p14:creationId xmlns:p14="http://schemas.microsoft.com/office/powerpoint/2010/main" val="361529576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7738" cy="511573"/>
          </a:xfrm>
          <a:prstGeom prst="rect">
            <a:avLst/>
          </a:prstGeom>
        </p:spPr>
        <p:txBody>
          <a:bodyPr vert="horz" lIns="96648" tIns="48324" rIns="96648" bIns="48324" rtlCol="0"/>
          <a:lstStyle>
            <a:lvl1pPr algn="l">
              <a:defRPr sz="1300"/>
            </a:lvl1pPr>
          </a:lstStyle>
          <a:p>
            <a:r>
              <a:rPr lang="vi-VN" smtClean="0"/>
              <a:t>Thuyết trình: Thuật toán TMA</a:t>
            </a:r>
            <a:endParaRPr lang="en-US"/>
          </a:p>
        </p:txBody>
      </p:sp>
      <p:sp>
        <p:nvSpPr>
          <p:cNvPr id="3" name="Date Placeholder 2"/>
          <p:cNvSpPr>
            <a:spLocks noGrp="1"/>
          </p:cNvSpPr>
          <p:nvPr>
            <p:ph type="dt" idx="1"/>
          </p:nvPr>
        </p:nvSpPr>
        <p:spPr>
          <a:xfrm>
            <a:off x="4023094" y="1"/>
            <a:ext cx="3077738" cy="511573"/>
          </a:xfrm>
          <a:prstGeom prst="rect">
            <a:avLst/>
          </a:prstGeom>
        </p:spPr>
        <p:txBody>
          <a:bodyPr vert="horz" lIns="96648" tIns="48324" rIns="96648" bIns="48324" rtlCol="0"/>
          <a:lstStyle>
            <a:lvl1pPr algn="r">
              <a:defRPr sz="1300"/>
            </a:lvl1pPr>
          </a:lstStyle>
          <a:p>
            <a:fld id="{34895FFA-43FA-4B06-808F-0C8086EB2FDE}" type="datetime1">
              <a:rPr lang="en-US" smtClean="0"/>
              <a:t>18/08/2019</a:t>
            </a:fld>
            <a:endParaRPr lang="en-US"/>
          </a:p>
        </p:txBody>
      </p:sp>
      <p:sp>
        <p:nvSpPr>
          <p:cNvPr id="4" name="Slide Image Placeholder 3"/>
          <p:cNvSpPr>
            <a:spLocks noGrp="1" noRot="1" noChangeAspect="1"/>
          </p:cNvSpPr>
          <p:nvPr>
            <p:ph type="sldImg" idx="2"/>
          </p:nvPr>
        </p:nvSpPr>
        <p:spPr>
          <a:xfrm>
            <a:off x="993775" y="768350"/>
            <a:ext cx="5114925" cy="3836988"/>
          </a:xfrm>
          <a:prstGeom prst="rect">
            <a:avLst/>
          </a:prstGeom>
          <a:noFill/>
          <a:ln w="12700">
            <a:solidFill>
              <a:prstClr val="black"/>
            </a:solidFill>
          </a:ln>
        </p:spPr>
        <p:txBody>
          <a:bodyPr vert="horz" lIns="96648" tIns="48324" rIns="96648" bIns="48324" rtlCol="0" anchor="ctr"/>
          <a:lstStyle/>
          <a:p>
            <a:endParaRPr lang="en-US"/>
          </a:p>
        </p:txBody>
      </p:sp>
      <p:sp>
        <p:nvSpPr>
          <p:cNvPr id="5" name="Notes Placeholder 4"/>
          <p:cNvSpPr>
            <a:spLocks noGrp="1"/>
          </p:cNvSpPr>
          <p:nvPr>
            <p:ph type="body" sz="quarter" idx="3"/>
          </p:nvPr>
        </p:nvSpPr>
        <p:spPr>
          <a:xfrm>
            <a:off x="710248" y="4859933"/>
            <a:ext cx="5681980" cy="4604148"/>
          </a:xfrm>
          <a:prstGeom prst="rect">
            <a:avLst/>
          </a:prstGeom>
        </p:spPr>
        <p:txBody>
          <a:bodyPr vert="horz" lIns="96648" tIns="48324" rIns="96648" bIns="48324"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718091"/>
            <a:ext cx="3077738" cy="511573"/>
          </a:xfrm>
          <a:prstGeom prst="rect">
            <a:avLst/>
          </a:prstGeom>
        </p:spPr>
        <p:txBody>
          <a:bodyPr vert="horz" lIns="96648" tIns="48324" rIns="96648" bIns="48324" rtlCol="0" anchor="b"/>
          <a:lstStyle>
            <a:lvl1pPr algn="l">
              <a:defRPr sz="1300"/>
            </a:lvl1pPr>
          </a:lstStyle>
          <a:p>
            <a:r>
              <a:rPr lang="vi-VN" smtClean="0"/>
              <a:t>Học viên: Phạm Phước Tấn</a:t>
            </a:r>
            <a:endParaRPr lang="en-US"/>
          </a:p>
        </p:txBody>
      </p:sp>
      <p:sp>
        <p:nvSpPr>
          <p:cNvPr id="7" name="Slide Number Placeholder 6"/>
          <p:cNvSpPr>
            <a:spLocks noGrp="1"/>
          </p:cNvSpPr>
          <p:nvPr>
            <p:ph type="sldNum" sz="quarter" idx="5"/>
          </p:nvPr>
        </p:nvSpPr>
        <p:spPr>
          <a:xfrm>
            <a:off x="4023094" y="9718091"/>
            <a:ext cx="3077738" cy="511573"/>
          </a:xfrm>
          <a:prstGeom prst="rect">
            <a:avLst/>
          </a:prstGeom>
        </p:spPr>
        <p:txBody>
          <a:bodyPr vert="horz" lIns="96648" tIns="48324" rIns="96648" bIns="48324" rtlCol="0" anchor="b"/>
          <a:lstStyle>
            <a:lvl1pPr algn="r">
              <a:defRPr sz="1300"/>
            </a:lvl1pPr>
          </a:lstStyle>
          <a:p>
            <a:fld id="{4A2DE63E-18FF-4F6F-9BD8-8E1CDCC0F078}" type="slidenum">
              <a:rPr lang="en-US" smtClean="0"/>
              <a:t>‹#›</a:t>
            </a:fld>
            <a:endParaRPr lang="en-US"/>
          </a:p>
        </p:txBody>
      </p:sp>
    </p:spTree>
    <p:extLst>
      <p:ext uri="{BB962C8B-B14F-4D97-AF65-F5344CB8AC3E}">
        <p14:creationId xmlns:p14="http://schemas.microsoft.com/office/powerpoint/2010/main" val="255114232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768350"/>
            <a:ext cx="5114925" cy="383698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932B32-13A3-444E-93A2-4EF0D38429A3}" type="slidenum">
              <a:rPr lang="en-US" smtClean="0"/>
              <a:t>1</a:t>
            </a:fld>
            <a:endParaRPr lang="en-US"/>
          </a:p>
        </p:txBody>
      </p:sp>
      <p:sp>
        <p:nvSpPr>
          <p:cNvPr id="5" name="Header Placeholder 4"/>
          <p:cNvSpPr>
            <a:spLocks noGrp="1"/>
          </p:cNvSpPr>
          <p:nvPr>
            <p:ph type="hdr" sz="quarter" idx="11"/>
          </p:nvPr>
        </p:nvSpPr>
        <p:spPr/>
        <p:txBody>
          <a:bodyPr/>
          <a:lstStyle/>
          <a:p>
            <a:r>
              <a:rPr lang="vi-VN" smtClean="0"/>
              <a:t>Thuyết trình: Thuật toán TMA</a:t>
            </a:r>
            <a:endParaRPr lang="en-US"/>
          </a:p>
        </p:txBody>
      </p:sp>
      <p:sp>
        <p:nvSpPr>
          <p:cNvPr id="6" name="Footer Placeholder 5"/>
          <p:cNvSpPr>
            <a:spLocks noGrp="1"/>
          </p:cNvSpPr>
          <p:nvPr>
            <p:ph type="ftr" sz="quarter" idx="12"/>
          </p:nvPr>
        </p:nvSpPr>
        <p:spPr/>
        <p:txBody>
          <a:bodyPr/>
          <a:lstStyle/>
          <a:p>
            <a:r>
              <a:rPr lang="vi-VN" smtClean="0"/>
              <a:t>Học viên: Phạm Phước Tấn</a:t>
            </a:r>
            <a:endParaRPr lang="en-US"/>
          </a:p>
        </p:txBody>
      </p:sp>
      <p:sp>
        <p:nvSpPr>
          <p:cNvPr id="7" name="Date Placeholder 6"/>
          <p:cNvSpPr>
            <a:spLocks noGrp="1"/>
          </p:cNvSpPr>
          <p:nvPr>
            <p:ph type="dt" idx="13"/>
          </p:nvPr>
        </p:nvSpPr>
        <p:spPr/>
        <p:txBody>
          <a:bodyPr/>
          <a:lstStyle/>
          <a:p>
            <a:fld id="{A135FBD7-4F64-4640-B9F3-6E0126E09EA6}" type="datetime1">
              <a:rPr lang="en-US" smtClean="0"/>
              <a:t>18/08/2019</a:t>
            </a:fld>
            <a:endParaRPr lang="en-US"/>
          </a:p>
        </p:txBody>
      </p:sp>
    </p:spTree>
    <p:extLst>
      <p:ext uri="{BB962C8B-B14F-4D97-AF65-F5344CB8AC3E}">
        <p14:creationId xmlns:p14="http://schemas.microsoft.com/office/powerpoint/2010/main" val="1673384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r>
              <a:rPr lang="vi-VN" smtClean="0"/>
              <a:t>Thuyết trình: Thuật toán TMA</a:t>
            </a:r>
            <a:endParaRPr lang="en-US"/>
          </a:p>
        </p:txBody>
      </p:sp>
      <p:sp>
        <p:nvSpPr>
          <p:cNvPr id="5" name="Date Placeholder 4"/>
          <p:cNvSpPr>
            <a:spLocks noGrp="1"/>
          </p:cNvSpPr>
          <p:nvPr>
            <p:ph type="dt" idx="11"/>
          </p:nvPr>
        </p:nvSpPr>
        <p:spPr/>
        <p:txBody>
          <a:bodyPr/>
          <a:lstStyle/>
          <a:p>
            <a:fld id="{34895FFA-43FA-4B06-808F-0C8086EB2FDE}" type="datetime1">
              <a:rPr lang="en-US" smtClean="0"/>
              <a:t>18/08/2019</a:t>
            </a:fld>
            <a:endParaRPr lang="en-US"/>
          </a:p>
        </p:txBody>
      </p:sp>
      <p:sp>
        <p:nvSpPr>
          <p:cNvPr id="6" name="Footer Placeholder 5"/>
          <p:cNvSpPr>
            <a:spLocks noGrp="1"/>
          </p:cNvSpPr>
          <p:nvPr>
            <p:ph type="ftr" sz="quarter" idx="12"/>
          </p:nvPr>
        </p:nvSpPr>
        <p:spPr/>
        <p:txBody>
          <a:bodyPr/>
          <a:lstStyle/>
          <a:p>
            <a:r>
              <a:rPr lang="vi-VN" smtClean="0"/>
              <a:t>Học viên: Phạm Phước Tấn</a:t>
            </a:r>
            <a:endParaRPr lang="en-US"/>
          </a:p>
        </p:txBody>
      </p:sp>
      <p:sp>
        <p:nvSpPr>
          <p:cNvPr id="7" name="Slide Number Placeholder 6"/>
          <p:cNvSpPr>
            <a:spLocks noGrp="1"/>
          </p:cNvSpPr>
          <p:nvPr>
            <p:ph type="sldNum" sz="quarter" idx="13"/>
          </p:nvPr>
        </p:nvSpPr>
        <p:spPr/>
        <p:txBody>
          <a:bodyPr/>
          <a:lstStyle/>
          <a:p>
            <a:fld id="{4A2DE63E-18FF-4F6F-9BD8-8E1CDCC0F078}" type="slidenum">
              <a:rPr lang="en-US" smtClean="0"/>
              <a:t>9</a:t>
            </a:fld>
            <a:endParaRPr lang="en-US"/>
          </a:p>
        </p:txBody>
      </p:sp>
    </p:spTree>
    <p:extLst>
      <p:ext uri="{BB962C8B-B14F-4D97-AF65-F5344CB8AC3E}">
        <p14:creationId xmlns:p14="http://schemas.microsoft.com/office/powerpoint/2010/main" val="382453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768350"/>
            <a:ext cx="5114925" cy="383698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932B32-13A3-444E-93A2-4EF0D38429A3}" type="slidenum">
              <a:rPr lang="en-US" smtClean="0"/>
              <a:t>11</a:t>
            </a:fld>
            <a:endParaRPr lang="en-US"/>
          </a:p>
        </p:txBody>
      </p:sp>
      <p:sp>
        <p:nvSpPr>
          <p:cNvPr id="5" name="Header Placeholder 4"/>
          <p:cNvSpPr>
            <a:spLocks noGrp="1"/>
          </p:cNvSpPr>
          <p:nvPr>
            <p:ph type="hdr" sz="quarter" idx="11"/>
          </p:nvPr>
        </p:nvSpPr>
        <p:spPr/>
        <p:txBody>
          <a:bodyPr/>
          <a:lstStyle/>
          <a:p>
            <a:r>
              <a:rPr lang="vi-VN" smtClean="0"/>
              <a:t>Thuyết trình: Thuật toán TMA</a:t>
            </a:r>
            <a:endParaRPr lang="en-US"/>
          </a:p>
        </p:txBody>
      </p:sp>
      <p:sp>
        <p:nvSpPr>
          <p:cNvPr id="6" name="Footer Placeholder 5"/>
          <p:cNvSpPr>
            <a:spLocks noGrp="1"/>
          </p:cNvSpPr>
          <p:nvPr>
            <p:ph type="ftr" sz="quarter" idx="12"/>
          </p:nvPr>
        </p:nvSpPr>
        <p:spPr/>
        <p:txBody>
          <a:bodyPr/>
          <a:lstStyle/>
          <a:p>
            <a:r>
              <a:rPr lang="vi-VN" smtClean="0"/>
              <a:t>Học viên: Phạm Phước Tấn</a:t>
            </a:r>
            <a:endParaRPr lang="en-US"/>
          </a:p>
        </p:txBody>
      </p:sp>
      <p:sp>
        <p:nvSpPr>
          <p:cNvPr id="7" name="Date Placeholder 6"/>
          <p:cNvSpPr>
            <a:spLocks noGrp="1"/>
          </p:cNvSpPr>
          <p:nvPr>
            <p:ph type="dt" idx="13"/>
          </p:nvPr>
        </p:nvSpPr>
        <p:spPr/>
        <p:txBody>
          <a:bodyPr/>
          <a:lstStyle/>
          <a:p>
            <a:fld id="{F376E65C-B0B2-43C3-9BBE-72F206BA3DD5}" type="datetime1">
              <a:rPr lang="en-US" smtClean="0"/>
              <a:t>18/08/2019</a:t>
            </a:fld>
            <a:endParaRPr lang="en-US"/>
          </a:p>
        </p:txBody>
      </p:sp>
    </p:spTree>
    <p:extLst>
      <p:ext uri="{BB962C8B-B14F-4D97-AF65-F5344CB8AC3E}">
        <p14:creationId xmlns:p14="http://schemas.microsoft.com/office/powerpoint/2010/main" val="4238517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768350"/>
            <a:ext cx="5114925" cy="383698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932B32-13A3-444E-93A2-4EF0D38429A3}" type="slidenum">
              <a:rPr lang="en-US" smtClean="0"/>
              <a:t>12</a:t>
            </a:fld>
            <a:endParaRPr lang="en-US"/>
          </a:p>
        </p:txBody>
      </p:sp>
      <p:sp>
        <p:nvSpPr>
          <p:cNvPr id="5" name="Header Placeholder 4"/>
          <p:cNvSpPr>
            <a:spLocks noGrp="1"/>
          </p:cNvSpPr>
          <p:nvPr>
            <p:ph type="hdr" sz="quarter" idx="11"/>
          </p:nvPr>
        </p:nvSpPr>
        <p:spPr/>
        <p:txBody>
          <a:bodyPr/>
          <a:lstStyle/>
          <a:p>
            <a:r>
              <a:rPr lang="vi-VN" smtClean="0"/>
              <a:t>Thuyết trình: Thuật toán TMA</a:t>
            </a:r>
            <a:endParaRPr lang="en-US"/>
          </a:p>
        </p:txBody>
      </p:sp>
      <p:sp>
        <p:nvSpPr>
          <p:cNvPr id="6" name="Footer Placeholder 5"/>
          <p:cNvSpPr>
            <a:spLocks noGrp="1"/>
          </p:cNvSpPr>
          <p:nvPr>
            <p:ph type="ftr" sz="quarter" idx="12"/>
          </p:nvPr>
        </p:nvSpPr>
        <p:spPr/>
        <p:txBody>
          <a:bodyPr/>
          <a:lstStyle/>
          <a:p>
            <a:r>
              <a:rPr lang="vi-VN" smtClean="0"/>
              <a:t>Học viên: Phạm Phước Tấn</a:t>
            </a:r>
            <a:endParaRPr lang="en-US"/>
          </a:p>
        </p:txBody>
      </p:sp>
      <p:sp>
        <p:nvSpPr>
          <p:cNvPr id="7" name="Date Placeholder 6"/>
          <p:cNvSpPr>
            <a:spLocks noGrp="1"/>
          </p:cNvSpPr>
          <p:nvPr>
            <p:ph type="dt" idx="13"/>
          </p:nvPr>
        </p:nvSpPr>
        <p:spPr/>
        <p:txBody>
          <a:bodyPr/>
          <a:lstStyle/>
          <a:p>
            <a:fld id="{F376E65C-B0B2-43C3-9BBE-72F206BA3DD5}" type="datetime1">
              <a:rPr lang="en-US" smtClean="0"/>
              <a:t>18/08/2019</a:t>
            </a:fld>
            <a:endParaRPr lang="en-US"/>
          </a:p>
        </p:txBody>
      </p:sp>
    </p:spTree>
    <p:extLst>
      <p:ext uri="{BB962C8B-B14F-4D97-AF65-F5344CB8AC3E}">
        <p14:creationId xmlns:p14="http://schemas.microsoft.com/office/powerpoint/2010/main" val="1486315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768350"/>
            <a:ext cx="5114925" cy="383698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932B32-13A3-444E-93A2-4EF0D38429A3}" type="slidenum">
              <a:rPr lang="en-US" smtClean="0"/>
              <a:t>13</a:t>
            </a:fld>
            <a:endParaRPr lang="en-US"/>
          </a:p>
        </p:txBody>
      </p:sp>
      <p:sp>
        <p:nvSpPr>
          <p:cNvPr id="5" name="Header Placeholder 4"/>
          <p:cNvSpPr>
            <a:spLocks noGrp="1"/>
          </p:cNvSpPr>
          <p:nvPr>
            <p:ph type="hdr" sz="quarter" idx="11"/>
          </p:nvPr>
        </p:nvSpPr>
        <p:spPr/>
        <p:txBody>
          <a:bodyPr/>
          <a:lstStyle/>
          <a:p>
            <a:r>
              <a:rPr lang="vi-VN" smtClean="0"/>
              <a:t>Thuyết trình: Thuật toán TMA</a:t>
            </a:r>
            <a:endParaRPr lang="en-US"/>
          </a:p>
        </p:txBody>
      </p:sp>
      <p:sp>
        <p:nvSpPr>
          <p:cNvPr id="6" name="Footer Placeholder 5"/>
          <p:cNvSpPr>
            <a:spLocks noGrp="1"/>
          </p:cNvSpPr>
          <p:nvPr>
            <p:ph type="ftr" sz="quarter" idx="12"/>
          </p:nvPr>
        </p:nvSpPr>
        <p:spPr/>
        <p:txBody>
          <a:bodyPr/>
          <a:lstStyle/>
          <a:p>
            <a:r>
              <a:rPr lang="vi-VN" smtClean="0"/>
              <a:t>Học viên: Phạm Phước Tấn</a:t>
            </a:r>
            <a:endParaRPr lang="en-US"/>
          </a:p>
        </p:txBody>
      </p:sp>
      <p:sp>
        <p:nvSpPr>
          <p:cNvPr id="7" name="Date Placeholder 6"/>
          <p:cNvSpPr>
            <a:spLocks noGrp="1"/>
          </p:cNvSpPr>
          <p:nvPr>
            <p:ph type="dt" idx="13"/>
          </p:nvPr>
        </p:nvSpPr>
        <p:spPr/>
        <p:txBody>
          <a:bodyPr/>
          <a:lstStyle/>
          <a:p>
            <a:fld id="{F376E65C-B0B2-43C3-9BBE-72F206BA3DD5}" type="datetime1">
              <a:rPr lang="en-US" smtClean="0"/>
              <a:t>18/08/2019</a:t>
            </a:fld>
            <a:endParaRPr lang="en-US"/>
          </a:p>
        </p:txBody>
      </p:sp>
    </p:spTree>
    <p:extLst>
      <p:ext uri="{BB962C8B-B14F-4D97-AF65-F5344CB8AC3E}">
        <p14:creationId xmlns:p14="http://schemas.microsoft.com/office/powerpoint/2010/main" val="24919355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768350"/>
            <a:ext cx="5114925" cy="383698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932B32-13A3-444E-93A2-4EF0D38429A3}" type="slidenum">
              <a:rPr lang="en-US" smtClean="0"/>
              <a:t>14</a:t>
            </a:fld>
            <a:endParaRPr lang="en-US"/>
          </a:p>
        </p:txBody>
      </p:sp>
      <p:sp>
        <p:nvSpPr>
          <p:cNvPr id="5" name="Header Placeholder 4"/>
          <p:cNvSpPr>
            <a:spLocks noGrp="1"/>
          </p:cNvSpPr>
          <p:nvPr>
            <p:ph type="hdr" sz="quarter" idx="11"/>
          </p:nvPr>
        </p:nvSpPr>
        <p:spPr/>
        <p:txBody>
          <a:bodyPr/>
          <a:lstStyle/>
          <a:p>
            <a:r>
              <a:rPr lang="vi-VN" smtClean="0"/>
              <a:t>Thuyết trình: Thuật toán TMA</a:t>
            </a:r>
            <a:endParaRPr lang="en-US"/>
          </a:p>
        </p:txBody>
      </p:sp>
      <p:sp>
        <p:nvSpPr>
          <p:cNvPr id="6" name="Footer Placeholder 5"/>
          <p:cNvSpPr>
            <a:spLocks noGrp="1"/>
          </p:cNvSpPr>
          <p:nvPr>
            <p:ph type="ftr" sz="quarter" idx="12"/>
          </p:nvPr>
        </p:nvSpPr>
        <p:spPr/>
        <p:txBody>
          <a:bodyPr/>
          <a:lstStyle/>
          <a:p>
            <a:r>
              <a:rPr lang="vi-VN" smtClean="0"/>
              <a:t>Học viên: Phạm Phước Tấn</a:t>
            </a:r>
            <a:endParaRPr lang="en-US"/>
          </a:p>
        </p:txBody>
      </p:sp>
      <p:sp>
        <p:nvSpPr>
          <p:cNvPr id="7" name="Date Placeholder 6"/>
          <p:cNvSpPr>
            <a:spLocks noGrp="1"/>
          </p:cNvSpPr>
          <p:nvPr>
            <p:ph type="dt" idx="13"/>
          </p:nvPr>
        </p:nvSpPr>
        <p:spPr/>
        <p:txBody>
          <a:bodyPr/>
          <a:lstStyle/>
          <a:p>
            <a:fld id="{F376E65C-B0B2-43C3-9BBE-72F206BA3DD5}" type="datetime1">
              <a:rPr lang="en-US" smtClean="0"/>
              <a:t>18/08/2019</a:t>
            </a:fld>
            <a:endParaRPr lang="en-US"/>
          </a:p>
        </p:txBody>
      </p:sp>
    </p:spTree>
    <p:extLst>
      <p:ext uri="{BB962C8B-B14F-4D97-AF65-F5344CB8AC3E}">
        <p14:creationId xmlns:p14="http://schemas.microsoft.com/office/powerpoint/2010/main" val="4281272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768350"/>
            <a:ext cx="5114925" cy="383698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932B32-13A3-444E-93A2-4EF0D38429A3}" type="slidenum">
              <a:rPr lang="en-US" smtClean="0"/>
              <a:t>15</a:t>
            </a:fld>
            <a:endParaRPr lang="en-US"/>
          </a:p>
        </p:txBody>
      </p:sp>
      <p:sp>
        <p:nvSpPr>
          <p:cNvPr id="5" name="Header Placeholder 4"/>
          <p:cNvSpPr>
            <a:spLocks noGrp="1"/>
          </p:cNvSpPr>
          <p:nvPr>
            <p:ph type="hdr" sz="quarter" idx="11"/>
          </p:nvPr>
        </p:nvSpPr>
        <p:spPr/>
        <p:txBody>
          <a:bodyPr/>
          <a:lstStyle/>
          <a:p>
            <a:r>
              <a:rPr lang="vi-VN" smtClean="0"/>
              <a:t>Thuyết trình: Thuật toán TMA</a:t>
            </a:r>
            <a:endParaRPr lang="en-US"/>
          </a:p>
        </p:txBody>
      </p:sp>
      <p:sp>
        <p:nvSpPr>
          <p:cNvPr id="6" name="Footer Placeholder 5"/>
          <p:cNvSpPr>
            <a:spLocks noGrp="1"/>
          </p:cNvSpPr>
          <p:nvPr>
            <p:ph type="ftr" sz="quarter" idx="12"/>
          </p:nvPr>
        </p:nvSpPr>
        <p:spPr/>
        <p:txBody>
          <a:bodyPr/>
          <a:lstStyle/>
          <a:p>
            <a:r>
              <a:rPr lang="vi-VN" smtClean="0"/>
              <a:t>Học viên: Phạm Phước Tấn</a:t>
            </a:r>
            <a:endParaRPr lang="en-US"/>
          </a:p>
        </p:txBody>
      </p:sp>
      <p:sp>
        <p:nvSpPr>
          <p:cNvPr id="7" name="Date Placeholder 6"/>
          <p:cNvSpPr>
            <a:spLocks noGrp="1"/>
          </p:cNvSpPr>
          <p:nvPr>
            <p:ph type="dt" idx="13"/>
          </p:nvPr>
        </p:nvSpPr>
        <p:spPr/>
        <p:txBody>
          <a:bodyPr/>
          <a:lstStyle/>
          <a:p>
            <a:fld id="{F376E65C-B0B2-43C3-9BBE-72F206BA3DD5}" type="datetime1">
              <a:rPr lang="en-US" smtClean="0"/>
              <a:t>18/08/2019</a:t>
            </a:fld>
            <a:endParaRPr lang="en-US"/>
          </a:p>
        </p:txBody>
      </p:sp>
    </p:spTree>
    <p:extLst>
      <p:ext uri="{BB962C8B-B14F-4D97-AF65-F5344CB8AC3E}">
        <p14:creationId xmlns:p14="http://schemas.microsoft.com/office/powerpoint/2010/main" val="36508333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768350"/>
            <a:ext cx="5114925" cy="383698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932B32-13A3-444E-93A2-4EF0D38429A3}" type="slidenum">
              <a:rPr lang="en-US" smtClean="0"/>
              <a:t>16</a:t>
            </a:fld>
            <a:endParaRPr lang="en-US"/>
          </a:p>
        </p:txBody>
      </p:sp>
      <p:sp>
        <p:nvSpPr>
          <p:cNvPr id="5" name="Header Placeholder 4"/>
          <p:cNvSpPr>
            <a:spLocks noGrp="1"/>
          </p:cNvSpPr>
          <p:nvPr>
            <p:ph type="hdr" sz="quarter" idx="11"/>
          </p:nvPr>
        </p:nvSpPr>
        <p:spPr/>
        <p:txBody>
          <a:bodyPr/>
          <a:lstStyle/>
          <a:p>
            <a:r>
              <a:rPr lang="vi-VN" smtClean="0"/>
              <a:t>Thuyết trình: Thuật toán TMA</a:t>
            </a:r>
            <a:endParaRPr lang="en-US"/>
          </a:p>
        </p:txBody>
      </p:sp>
      <p:sp>
        <p:nvSpPr>
          <p:cNvPr id="6" name="Footer Placeholder 5"/>
          <p:cNvSpPr>
            <a:spLocks noGrp="1"/>
          </p:cNvSpPr>
          <p:nvPr>
            <p:ph type="ftr" sz="quarter" idx="12"/>
          </p:nvPr>
        </p:nvSpPr>
        <p:spPr/>
        <p:txBody>
          <a:bodyPr/>
          <a:lstStyle/>
          <a:p>
            <a:r>
              <a:rPr lang="vi-VN" smtClean="0"/>
              <a:t>Học viên: Phạm Phước Tấn</a:t>
            </a:r>
            <a:endParaRPr lang="en-US"/>
          </a:p>
        </p:txBody>
      </p:sp>
      <p:sp>
        <p:nvSpPr>
          <p:cNvPr id="7" name="Date Placeholder 6"/>
          <p:cNvSpPr>
            <a:spLocks noGrp="1"/>
          </p:cNvSpPr>
          <p:nvPr>
            <p:ph type="dt" idx="13"/>
          </p:nvPr>
        </p:nvSpPr>
        <p:spPr/>
        <p:txBody>
          <a:bodyPr/>
          <a:lstStyle/>
          <a:p>
            <a:fld id="{F376E65C-B0B2-43C3-9BBE-72F206BA3DD5}" type="datetime1">
              <a:rPr lang="en-US" smtClean="0"/>
              <a:t>18/08/2019</a:t>
            </a:fld>
            <a:endParaRPr lang="en-US"/>
          </a:p>
        </p:txBody>
      </p:sp>
    </p:spTree>
    <p:extLst>
      <p:ext uri="{BB962C8B-B14F-4D97-AF65-F5344CB8AC3E}">
        <p14:creationId xmlns:p14="http://schemas.microsoft.com/office/powerpoint/2010/main" val="11215313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768350"/>
            <a:ext cx="5114925" cy="383698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932B32-13A3-444E-93A2-4EF0D38429A3}" type="slidenum">
              <a:rPr lang="en-US" smtClean="0">
                <a:solidFill>
                  <a:prstClr val="black"/>
                </a:solidFill>
              </a:rPr>
              <a:pPr/>
              <a:t>18</a:t>
            </a:fld>
            <a:endParaRPr lang="en-US">
              <a:solidFill>
                <a:prstClr val="black"/>
              </a:solidFill>
            </a:endParaRPr>
          </a:p>
        </p:txBody>
      </p:sp>
      <p:sp>
        <p:nvSpPr>
          <p:cNvPr id="5" name="Header Placeholder 4"/>
          <p:cNvSpPr>
            <a:spLocks noGrp="1"/>
          </p:cNvSpPr>
          <p:nvPr>
            <p:ph type="hdr" sz="quarter" idx="11"/>
          </p:nvPr>
        </p:nvSpPr>
        <p:spPr/>
        <p:txBody>
          <a:bodyPr/>
          <a:lstStyle/>
          <a:p>
            <a:r>
              <a:rPr lang="vi-VN" smtClean="0">
                <a:solidFill>
                  <a:prstClr val="black"/>
                </a:solidFill>
              </a:rPr>
              <a:t>Thuyết trình: Thuật toán TMA</a:t>
            </a:r>
            <a:endParaRPr lang="en-US">
              <a:solidFill>
                <a:prstClr val="black"/>
              </a:solidFill>
            </a:endParaRPr>
          </a:p>
        </p:txBody>
      </p:sp>
      <p:sp>
        <p:nvSpPr>
          <p:cNvPr id="6" name="Footer Placeholder 5"/>
          <p:cNvSpPr>
            <a:spLocks noGrp="1"/>
          </p:cNvSpPr>
          <p:nvPr>
            <p:ph type="ftr" sz="quarter" idx="12"/>
          </p:nvPr>
        </p:nvSpPr>
        <p:spPr/>
        <p:txBody>
          <a:bodyPr/>
          <a:lstStyle/>
          <a:p>
            <a:r>
              <a:rPr lang="vi-VN" smtClean="0">
                <a:solidFill>
                  <a:prstClr val="black"/>
                </a:solidFill>
              </a:rPr>
              <a:t>Học viên: Phạm Phước Tấn</a:t>
            </a:r>
            <a:endParaRPr lang="en-US">
              <a:solidFill>
                <a:prstClr val="black"/>
              </a:solidFill>
            </a:endParaRPr>
          </a:p>
        </p:txBody>
      </p:sp>
      <p:sp>
        <p:nvSpPr>
          <p:cNvPr id="7" name="Date Placeholder 6"/>
          <p:cNvSpPr>
            <a:spLocks noGrp="1"/>
          </p:cNvSpPr>
          <p:nvPr>
            <p:ph type="dt" idx="13"/>
          </p:nvPr>
        </p:nvSpPr>
        <p:spPr/>
        <p:txBody>
          <a:bodyPr/>
          <a:lstStyle/>
          <a:p>
            <a:fld id="{F376E65C-B0B2-43C3-9BBE-72F206BA3DD5}" type="datetime1">
              <a:rPr lang="en-US" smtClean="0">
                <a:solidFill>
                  <a:prstClr val="black"/>
                </a:solidFill>
              </a:rPr>
              <a:pPr/>
              <a:t>18/08/2019</a:t>
            </a:fld>
            <a:endParaRPr lang="en-US">
              <a:solidFill>
                <a:prstClr val="black"/>
              </a:solidFill>
            </a:endParaRPr>
          </a:p>
        </p:txBody>
      </p:sp>
    </p:spTree>
    <p:extLst>
      <p:ext uri="{BB962C8B-B14F-4D97-AF65-F5344CB8AC3E}">
        <p14:creationId xmlns:p14="http://schemas.microsoft.com/office/powerpoint/2010/main" val="3060984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8200" y="1066802"/>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4290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1EF361A-9A63-43DC-A6A3-05756FD2BD9F}" type="datetime1">
              <a:rPr lang="vi-VN" smtClean="0"/>
              <a:t>18/08/2019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5710503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Date Placeholder 3"/>
          <p:cNvSpPr>
            <a:spLocks noGrp="1"/>
          </p:cNvSpPr>
          <p:nvPr>
            <p:ph type="dt" sz="half" idx="10"/>
          </p:nvPr>
        </p:nvSpPr>
        <p:spPr/>
        <p:txBody>
          <a:bodyPr/>
          <a:lstStyle/>
          <a:p>
            <a:fld id="{8B02C476-7A0D-413F-9E7B-97542D6B7030}" type="datetime1">
              <a:rPr lang="vi-VN" smtClean="0"/>
              <a:t>18/08/2019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7997310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AA7930-2CC6-4CFF-AC35-E9B4B6B6D3FE}" type="datetime1">
              <a:rPr lang="vi-VN" smtClean="0"/>
              <a:t>18/08/2019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36506460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96875AF-E4D3-40C3-8ECE-EE8F91253436}" type="datetime1">
              <a:rPr lang="vi-VN" smtClean="0"/>
              <a:t>18/08/2019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27658972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98F0EBA-A395-4212-A873-8671D4A15D13}" type="datetime1">
              <a:rPr lang="vi-VN" smtClean="0"/>
              <a:t>18/08/2019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1794435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23C1D4-B559-46A9-AF3B-3B93F68BB74C}" type="datetime1">
              <a:rPr lang="vi-VN" smtClean="0"/>
              <a:t>18/08/2019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7569764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DF0D41-06D3-4471-841C-699442B2F3C9}" type="datetime1">
              <a:rPr lang="vi-VN" smtClean="0"/>
              <a:t>18/08/2019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18609748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F4D888-224F-468B-A9D2-59C76B24191F}" type="datetime1">
              <a:rPr lang="vi-VN" smtClean="0"/>
              <a:t>18/08/2019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1388193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C8C497-B774-490C-943E-21B0BA8AC9A8}" type="datetime1">
              <a:rPr lang="vi-VN" smtClean="0"/>
              <a:t>18/08/2019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37889775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9D74B6-E381-4811-81B4-A531D877F0D8}" type="datetime1">
              <a:rPr lang="vi-VN" smtClean="0"/>
              <a:t>18/08/2019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10763873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8078918-A595-4D90-87D6-A7BE83CA07BB}" type="datetime1">
              <a:rPr lang="vi-VN" smtClean="0"/>
              <a:t>18/08/2019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8C6B5C-AC03-4BA2-9063-1F5FDF4C7DB7}" type="slidenum">
              <a:rPr lang="en-US" smtClean="0"/>
              <a:t>‹#›</a:t>
            </a:fld>
            <a:endParaRPr lang="en-US"/>
          </a:p>
        </p:txBody>
      </p:sp>
    </p:spTree>
    <p:extLst>
      <p:ext uri="{BB962C8B-B14F-4D97-AF65-F5344CB8AC3E}">
        <p14:creationId xmlns:p14="http://schemas.microsoft.com/office/powerpoint/2010/main" val="3520055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860612"/>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2209800"/>
            <a:ext cx="8229600" cy="3733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endParaRPr lang="en-US"/>
          </a:p>
        </p:txBody>
      </p:sp>
      <p:sp>
        <p:nvSpPr>
          <p:cNvPr id="4" name="Date Placeholder 3"/>
          <p:cNvSpPr>
            <a:spLocks noGrp="1"/>
          </p:cNvSpPr>
          <p:nvPr>
            <p:ph type="dt" sz="half" idx="2"/>
          </p:nvPr>
        </p:nvSpPr>
        <p:spPr>
          <a:xfrm>
            <a:off x="457200" y="6176682"/>
            <a:ext cx="2133600" cy="230654"/>
          </a:xfrm>
          <a:prstGeom prst="rect">
            <a:avLst/>
          </a:prstGeom>
        </p:spPr>
        <p:txBody>
          <a:bodyPr vert="horz" lIns="91440" tIns="45720" rIns="91440" bIns="45720" rtlCol="0" anchor="ctr"/>
          <a:lstStyle>
            <a:lvl1pPr algn="l">
              <a:defRPr sz="1200" b="1">
                <a:solidFill>
                  <a:schemeClr val="tx1">
                    <a:tint val="75000"/>
                  </a:schemeClr>
                </a:solidFill>
              </a:defRPr>
            </a:lvl1pPr>
          </a:lstStyle>
          <a:p>
            <a:fld id="{FA27E919-BF6A-4329-B5B9-DBEFAEFED4B4}" type="datetime1">
              <a:rPr lang="vi-VN" smtClean="0"/>
              <a:t>18/08/2019</a:t>
            </a:fld>
            <a:endParaRPr lang="en-US"/>
          </a:p>
        </p:txBody>
      </p:sp>
      <p:sp>
        <p:nvSpPr>
          <p:cNvPr id="5" name="Footer Placeholder 4"/>
          <p:cNvSpPr>
            <a:spLocks noGrp="1"/>
          </p:cNvSpPr>
          <p:nvPr>
            <p:ph type="ftr" sz="quarter" idx="3"/>
          </p:nvPr>
        </p:nvSpPr>
        <p:spPr>
          <a:xfrm>
            <a:off x="3124200" y="6176682"/>
            <a:ext cx="2895600" cy="23065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176682"/>
            <a:ext cx="2133600" cy="230654"/>
          </a:xfrm>
          <a:prstGeom prst="rect">
            <a:avLst/>
          </a:prstGeom>
        </p:spPr>
        <p:txBody>
          <a:bodyPr vert="horz" lIns="91440" tIns="45720" rIns="91440" bIns="45720" rtlCol="0" anchor="ctr"/>
          <a:lstStyle>
            <a:lvl1pPr algn="r">
              <a:defRPr sz="1400" b="1">
                <a:solidFill>
                  <a:srgbClr val="F121B6"/>
                </a:solidFill>
              </a:defRPr>
            </a:lvl1pPr>
          </a:lstStyle>
          <a:p>
            <a:fld id="{FF8C6B5C-AC03-4BA2-9063-1F5FDF4C7DB7}" type="slidenum">
              <a:rPr lang="en-US" smtClean="0"/>
              <a:pPr/>
              <a:t>‹#›</a:t>
            </a:fld>
            <a:endParaRPr lang="en-US"/>
          </a:p>
        </p:txBody>
      </p:sp>
      <p:sp>
        <p:nvSpPr>
          <p:cNvPr id="7" name="TextBox 6"/>
          <p:cNvSpPr txBox="1"/>
          <p:nvPr userDrawn="1"/>
        </p:nvSpPr>
        <p:spPr>
          <a:xfrm>
            <a:off x="0" y="6488668"/>
            <a:ext cx="9144000" cy="369332"/>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l"/>
            <a:r>
              <a:rPr lang="en-US" i="1" smtClean="0"/>
              <a:t>Thuật</a:t>
            </a:r>
            <a:r>
              <a:rPr lang="en-US" i="1" baseline="0" smtClean="0"/>
              <a:t> toán: Throttled Modified Algorithm</a:t>
            </a:r>
            <a:r>
              <a:rPr lang="en-US" i="1" smtClean="0"/>
              <a:t>	</a:t>
            </a:r>
            <a:r>
              <a:rPr lang="en-US" i="1" baseline="0" smtClean="0"/>
              <a:t>                              Học viên</a:t>
            </a:r>
            <a:r>
              <a:rPr lang="en-US" i="1" smtClean="0"/>
              <a:t>: Phạm</a:t>
            </a:r>
            <a:r>
              <a:rPr lang="en-US" i="1" baseline="0" smtClean="0"/>
              <a:t> Phước Tấn</a:t>
            </a:r>
            <a:endParaRPr lang="en-US" i="1"/>
          </a:p>
        </p:txBody>
      </p:sp>
      <p:pic>
        <p:nvPicPr>
          <p:cNvPr id="9" name="Picture 8"/>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23191" y="0"/>
            <a:ext cx="1140682" cy="838200"/>
          </a:xfrm>
          <a:prstGeom prst="rect">
            <a:avLst/>
          </a:prstGeom>
        </p:spPr>
      </p:pic>
    </p:spTree>
    <p:extLst>
      <p:ext uri="{BB962C8B-B14F-4D97-AF65-F5344CB8AC3E}">
        <p14:creationId xmlns:p14="http://schemas.microsoft.com/office/powerpoint/2010/main" val="36485753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hf hdr="0" ftr="0" dt="0"/>
  <p:txStyles>
    <p:titleStyle>
      <a:lvl1pPr algn="ctr" defTabSz="914400" rtl="0" eaLnBrk="1" latinLnBrk="0" hangingPunct="1">
        <a:spcBef>
          <a:spcPct val="0"/>
        </a:spcBef>
        <a:buNone/>
        <a:defRPr sz="4000" b="1" i="0" u="none" kern="1200">
          <a:solidFill>
            <a:srgbClr val="C00000"/>
          </a:solidFill>
          <a:latin typeface="+mj-lt"/>
          <a:ea typeface="+mj-ea"/>
          <a:cs typeface="+mj-cs"/>
        </a:defRPr>
      </a:lvl1pPr>
    </p:titleStyle>
    <p:body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143002"/>
            <a:ext cx="8305800" cy="5257798"/>
          </a:xfrm>
        </p:spPr>
        <p:txBody>
          <a:bodyPr rtlCol="0">
            <a:normAutofit/>
          </a:bodyPr>
          <a:lstStyle/>
          <a:p>
            <a:pPr marL="0" indent="0" algn="ctr">
              <a:lnSpc>
                <a:spcPct val="110000"/>
              </a:lnSpc>
              <a:buNone/>
              <a:defRPr/>
            </a:pPr>
            <a:r>
              <a:rPr lang="en-US" sz="2600" smtClean="0">
                <a:solidFill>
                  <a:srgbClr val="FF0000"/>
                </a:solidFill>
                <a:latin typeface="Times New Roman" pitchFamily="18" charset="0"/>
                <a:cs typeface="Arial" charset="0"/>
              </a:rPr>
              <a:t>ĐỀ </a:t>
            </a:r>
            <a:r>
              <a:rPr lang="en-US" sz="2600">
                <a:solidFill>
                  <a:srgbClr val="FF0000"/>
                </a:solidFill>
                <a:latin typeface="Times New Roman" pitchFamily="18" charset="0"/>
                <a:cs typeface="Arial" charset="0"/>
              </a:rPr>
              <a:t>XUẤT THUẬT TOÁN CÂN BẰNG TẢI NHẰM GIẢM THỜI GIAN TRẢ LỜI VÀ THỜI GIAN XỬ LÝ TRÊN ĐIỆN TOÁN ĐÁM MÂY</a:t>
            </a:r>
            <a:endParaRPr lang="vi-VN" sz="2600" b="1" dirty="0" smtClean="0">
              <a:solidFill>
                <a:srgbClr val="FF000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508000" indent="0" eaLnBrk="1" fontAlgn="auto" hangingPunct="1">
              <a:lnSpc>
                <a:spcPct val="120000"/>
              </a:lnSpc>
              <a:spcAft>
                <a:spcPts val="0"/>
              </a:spcAft>
              <a:buFont typeface="Symbol" pitchFamily="18" charset="2"/>
              <a:buNone/>
              <a:defRPr/>
            </a:pPr>
            <a:r>
              <a:rPr lang="en-US" b="1" i="1" smtClean="0">
                <a:solidFill>
                  <a:srgbClr val="002060"/>
                </a:solidFill>
                <a:latin typeface="Times New Roman" pitchFamily="18" charset="0"/>
                <a:cs typeface="Arial" charset="0"/>
              </a:rPr>
              <a:t>Tác giả</a:t>
            </a:r>
            <a:r>
              <a:rPr lang="vi-VN" b="1" i="1" smtClean="0">
                <a:solidFill>
                  <a:srgbClr val="002060"/>
                </a:solidFill>
                <a:latin typeface="Times New Roman" pitchFamily="18" charset="0"/>
                <a:cs typeface="Arial" charset="0"/>
              </a:rPr>
              <a:t>:</a:t>
            </a:r>
            <a:r>
              <a:rPr lang="en-US" b="1" i="1" smtClean="0">
                <a:solidFill>
                  <a:srgbClr val="002060"/>
                </a:solidFill>
                <a:latin typeface="Times New Roman" pitchFamily="18" charset="0"/>
                <a:cs typeface="Arial" charset="0"/>
              </a:rPr>
              <a:t> ThS. Nguyễn Xuân Phi; ThS. Cao Trung </a:t>
            </a:r>
            <a:r>
              <a:rPr lang="en-US" b="1" i="1" smtClean="0">
                <a:solidFill>
                  <a:srgbClr val="002060"/>
                </a:solidFill>
                <a:latin typeface="Times New Roman" pitchFamily="18" charset="0"/>
                <a:cs typeface="Arial" charset="0"/>
              </a:rPr>
              <a:t>Tín; </a:t>
            </a:r>
            <a:r>
              <a:rPr lang="en-US" i="1" smtClean="0">
                <a:solidFill>
                  <a:srgbClr val="002060"/>
                </a:solidFill>
                <a:latin typeface="Times New Roman" pitchFamily="18" charset="0"/>
                <a:cs typeface="Arial" charset="0"/>
              </a:rPr>
              <a:t>ThS</a:t>
            </a:r>
            <a:r>
              <a:rPr lang="en-US" i="1" smtClean="0">
                <a:solidFill>
                  <a:srgbClr val="002060"/>
                </a:solidFill>
                <a:latin typeface="Times New Roman" pitchFamily="18" charset="0"/>
                <a:cs typeface="Arial" charset="0"/>
              </a:rPr>
              <a:t>. Lưu Nguyễn Kỳ Thư; PGS.TS. Trần Công Hùng</a:t>
            </a:r>
            <a:endParaRPr lang="en-US" b="1" i="1" smtClean="0">
              <a:solidFill>
                <a:srgbClr val="002060"/>
              </a:solidFill>
              <a:latin typeface="Times New Roman" pitchFamily="18" charset="0"/>
              <a:cs typeface="Arial" charset="0"/>
            </a:endParaRPr>
          </a:p>
        </p:txBody>
      </p:sp>
      <p:sp>
        <p:nvSpPr>
          <p:cNvPr id="8195" name="Title 1"/>
          <p:cNvSpPr>
            <a:spLocks noGrp="1"/>
          </p:cNvSpPr>
          <p:nvPr>
            <p:ph type="title"/>
          </p:nvPr>
        </p:nvSpPr>
        <p:spPr>
          <a:xfrm>
            <a:off x="990600" y="76201"/>
            <a:ext cx="7315200" cy="1066801"/>
          </a:xfrm>
        </p:spPr>
        <p:txBody>
          <a:bodyPr>
            <a:normAutofit/>
          </a:bodyPr>
          <a:lstStyle/>
          <a:p>
            <a:pPr eaLnBrk="1" hangingPunct="1"/>
            <a:r>
              <a:rPr lang="en-US" altLang="en-US" sz="1600" b="1" smtClean="0">
                <a:solidFill>
                  <a:srgbClr val="7030A0"/>
                </a:solidFill>
                <a:latin typeface="Times New Roman" pitchFamily="18" charset="0"/>
                <a:cs typeface="Arial" charset="0"/>
              </a:rPr>
              <a:t>BỘ THÔNG TIN VÀ  TRUYỀN THÔNG</a:t>
            </a:r>
            <a:br>
              <a:rPr lang="en-US" altLang="en-US" sz="1600" b="1" smtClean="0">
                <a:solidFill>
                  <a:srgbClr val="7030A0"/>
                </a:solidFill>
                <a:latin typeface="Times New Roman" pitchFamily="18" charset="0"/>
                <a:cs typeface="Arial" charset="0"/>
              </a:rPr>
            </a:br>
            <a:r>
              <a:rPr lang="en-US" altLang="en-US" sz="2000" b="1" smtClean="0">
                <a:solidFill>
                  <a:srgbClr val="7030A0"/>
                </a:solidFill>
                <a:latin typeface="Times New Roman" pitchFamily="18" charset="0"/>
                <a:cs typeface="Arial" charset="0"/>
              </a:rPr>
              <a:t>HỌC VIỆN CÔNG NGHỆ  BƯU CHÍNH VIỄN THÔNG</a:t>
            </a:r>
            <a:br>
              <a:rPr lang="en-US" altLang="en-US" sz="2000" b="1" smtClean="0">
                <a:solidFill>
                  <a:srgbClr val="7030A0"/>
                </a:solidFill>
                <a:latin typeface="Times New Roman" pitchFamily="18" charset="0"/>
                <a:cs typeface="Arial" charset="0"/>
              </a:rPr>
            </a:br>
            <a:r>
              <a:rPr lang="vi-VN" altLang="en-US" sz="2400" b="1" smtClean="0">
                <a:solidFill>
                  <a:srgbClr val="7030A0"/>
                </a:solidFill>
                <a:latin typeface="Times New Roman" pitchFamily="18" charset="0"/>
                <a:cs typeface="Arial" charset="0"/>
              </a:rPr>
              <a:t>*********</a:t>
            </a:r>
            <a:endParaRPr lang="vi-VN" altLang="en-US" sz="2400" smtClean="0">
              <a:solidFill>
                <a:srgbClr val="7030A0"/>
              </a:solidFill>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1</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3800" y="2514600"/>
            <a:ext cx="1828800" cy="1578279"/>
          </a:xfrm>
          <a:prstGeom prst="rect">
            <a:avLst/>
          </a:prstGeom>
        </p:spPr>
      </p:pic>
    </p:spTree>
    <p:extLst>
      <p:ext uri="{BB962C8B-B14F-4D97-AF65-F5344CB8AC3E}">
        <p14:creationId xmlns:p14="http://schemas.microsoft.com/office/powerpoint/2010/main" val="19481602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410200"/>
          </a:xfrm>
        </p:spPr>
        <p:txBody>
          <a:bodyPr>
            <a:normAutofit fontScale="62500" lnSpcReduction="20000"/>
          </a:bodyPr>
          <a:lstStyle/>
          <a:p>
            <a:pPr marL="0" indent="0" algn="just">
              <a:lnSpc>
                <a:spcPct val="150000"/>
              </a:lnSpc>
              <a:buNone/>
            </a:pPr>
            <a:r>
              <a:rPr lang="en-US" sz="3600" smtClean="0">
                <a:solidFill>
                  <a:srgbClr val="0070C0"/>
                </a:solidFill>
                <a:latin typeface="Times New Roman" pitchFamily="18" charset="0"/>
                <a:cs typeface="Times New Roman" pitchFamily="18" charset="0"/>
              </a:rPr>
              <a:t> </a:t>
            </a:r>
            <a:r>
              <a:rPr lang="en-US" sz="3600" smtClean="0">
                <a:solidFill>
                  <a:srgbClr val="FF0000"/>
                </a:solidFill>
                <a:latin typeface="Times New Roman" pitchFamily="18" charset="0"/>
                <a:cs typeface="Times New Roman" pitchFamily="18" charset="0"/>
              </a:rPr>
              <a:t>I.</a:t>
            </a:r>
            <a:r>
              <a:rPr lang="en-US" sz="3600" smtClean="0">
                <a:solidFill>
                  <a:srgbClr val="0070C0"/>
                </a:solidFill>
                <a:latin typeface="Times New Roman" pitchFamily="18" charset="0"/>
                <a:cs typeface="Times New Roman" pitchFamily="18" charset="0"/>
              </a:rPr>
              <a:t> </a:t>
            </a:r>
            <a:r>
              <a:rPr lang="en-US" sz="3800" smtClean="0">
                <a:solidFill>
                  <a:srgbClr val="0070C0"/>
                </a:solidFill>
                <a:latin typeface="Times New Roman" pitchFamily="18" charset="0"/>
                <a:cs typeface="Times New Roman" pitchFamily="18" charset="0"/>
              </a:rPr>
              <a:t>Giới thiệu</a:t>
            </a:r>
          </a:p>
          <a:p>
            <a:pPr marL="0" indent="0" algn="just">
              <a:lnSpc>
                <a:spcPct val="150000"/>
              </a:lnSpc>
              <a:buNone/>
            </a:pPr>
            <a:r>
              <a:rPr lang="en-US" sz="3800">
                <a:solidFill>
                  <a:srgbClr val="0070C0"/>
                </a:solidFill>
                <a:latin typeface="Times New Roman" pitchFamily="18" charset="0"/>
                <a:cs typeface="Times New Roman" pitchFamily="18" charset="0"/>
              </a:rPr>
              <a:t> </a:t>
            </a:r>
            <a:r>
              <a:rPr lang="en-US" sz="3800" smtClean="0">
                <a:solidFill>
                  <a:srgbClr val="FF0000"/>
                </a:solidFill>
                <a:latin typeface="Times New Roman" pitchFamily="18" charset="0"/>
                <a:cs typeface="Times New Roman" pitchFamily="18" charset="0"/>
              </a:rPr>
              <a:t>II.</a:t>
            </a:r>
            <a:r>
              <a:rPr lang="en-US" sz="3800" smtClean="0">
                <a:solidFill>
                  <a:srgbClr val="0070C0"/>
                </a:solidFill>
                <a:latin typeface="Times New Roman" pitchFamily="18" charset="0"/>
                <a:cs typeface="Times New Roman" pitchFamily="18" charset="0"/>
              </a:rPr>
              <a:t> Các công trình liên quan</a:t>
            </a:r>
            <a:endParaRPr lang="vi-VN" sz="3800">
              <a:solidFill>
                <a:srgbClr val="0070C0"/>
              </a:solidFill>
              <a:latin typeface="Times New Roman" pitchFamily="18" charset="0"/>
              <a:cs typeface="Times New Roman" pitchFamily="18" charset="0"/>
            </a:endParaRPr>
          </a:p>
          <a:p>
            <a:pPr marL="0" indent="0" algn="just">
              <a:lnSpc>
                <a:spcPct val="150000"/>
              </a:lnSpc>
              <a:buNone/>
            </a:pPr>
            <a:r>
              <a:rPr lang="en-US" sz="3800" smtClean="0">
                <a:solidFill>
                  <a:srgbClr val="0070C0"/>
                </a:solidFill>
                <a:latin typeface="Times New Roman" pitchFamily="18" charset="0"/>
                <a:cs typeface="Times New Roman" pitchFamily="18" charset="0"/>
              </a:rPr>
              <a:t> </a:t>
            </a:r>
            <a:r>
              <a:rPr lang="en-US" sz="3800" smtClean="0">
                <a:solidFill>
                  <a:srgbClr val="FF0000"/>
                </a:solidFill>
                <a:latin typeface="Times New Roman" pitchFamily="18" charset="0"/>
                <a:cs typeface="Times New Roman" pitchFamily="18" charset="0"/>
              </a:rPr>
              <a:t>III. </a:t>
            </a:r>
            <a:r>
              <a:rPr lang="en-US" sz="3800" smtClean="0">
                <a:solidFill>
                  <a:srgbClr val="0070C0"/>
                </a:solidFill>
                <a:latin typeface="Times New Roman" pitchFamily="18" charset="0"/>
                <a:cs typeface="Times New Roman" pitchFamily="18" charset="0"/>
              </a:rPr>
              <a:t>Đề xuất thuật </a:t>
            </a:r>
            <a:r>
              <a:rPr lang="en-US" sz="3800" smtClean="0">
                <a:solidFill>
                  <a:srgbClr val="0070C0"/>
                </a:solidFill>
                <a:latin typeface="Times New Roman" pitchFamily="18" charset="0"/>
                <a:cs typeface="Times New Roman" pitchFamily="18" charset="0"/>
              </a:rPr>
              <a:t>toán</a:t>
            </a:r>
          </a:p>
          <a:p>
            <a:pPr marL="577850" lvl="1" indent="0" algn="just">
              <a:lnSpc>
                <a:spcPct val="150000"/>
              </a:lnSpc>
              <a:buNone/>
            </a:pPr>
            <a:r>
              <a:rPr lang="en-US" sz="3800" smtClean="0">
                <a:solidFill>
                  <a:srgbClr val="FF0000"/>
                </a:solidFill>
                <a:latin typeface="Times New Roman" pitchFamily="18" charset="0"/>
                <a:cs typeface="Times New Roman" pitchFamily="18" charset="0"/>
              </a:rPr>
              <a:t>1.</a:t>
            </a:r>
            <a:r>
              <a:rPr lang="en-US" sz="3800" smtClean="0">
                <a:solidFill>
                  <a:srgbClr val="0070C0"/>
                </a:solidFill>
                <a:latin typeface="Times New Roman" pitchFamily="18" charset="0"/>
                <a:cs typeface="Times New Roman" pitchFamily="18" charset="0"/>
              </a:rPr>
              <a:t> Cơ sở lý thuyết:</a:t>
            </a:r>
          </a:p>
          <a:p>
            <a:pPr marL="1425575" lvl="3" indent="0" algn="just">
              <a:lnSpc>
                <a:spcPct val="150000"/>
              </a:lnSpc>
              <a:buNone/>
            </a:pPr>
            <a:r>
              <a:rPr lang="en-US" sz="3800" smtClean="0">
                <a:solidFill>
                  <a:srgbClr val="FF0000"/>
                </a:solidFill>
                <a:latin typeface="Times New Roman" pitchFamily="18" charset="0"/>
                <a:cs typeface="Times New Roman" pitchFamily="18" charset="0"/>
              </a:rPr>
              <a:t>1.1</a:t>
            </a:r>
            <a:r>
              <a:rPr lang="en-US" sz="3800" smtClean="0">
                <a:solidFill>
                  <a:srgbClr val="0070C0"/>
                </a:solidFill>
                <a:latin typeface="Times New Roman" pitchFamily="18" charset="0"/>
                <a:cs typeface="Times New Roman" pitchFamily="18" charset="0"/>
              </a:rPr>
              <a:t> Round Robin Algorithm</a:t>
            </a:r>
          </a:p>
          <a:p>
            <a:pPr marL="1425575" lvl="3" indent="0" algn="just">
              <a:lnSpc>
                <a:spcPct val="150000"/>
              </a:lnSpc>
              <a:buNone/>
            </a:pPr>
            <a:r>
              <a:rPr lang="en-US" sz="3800" smtClean="0">
                <a:solidFill>
                  <a:srgbClr val="FF0000"/>
                </a:solidFill>
                <a:latin typeface="Times New Roman" pitchFamily="18" charset="0"/>
                <a:cs typeface="Times New Roman" pitchFamily="18" charset="0"/>
              </a:rPr>
              <a:t>1.2</a:t>
            </a:r>
            <a:r>
              <a:rPr lang="en-US" sz="3800" smtClean="0">
                <a:solidFill>
                  <a:srgbClr val="0070C0"/>
                </a:solidFill>
                <a:latin typeface="Times New Roman" pitchFamily="18" charset="0"/>
                <a:cs typeface="Times New Roman" pitchFamily="18" charset="0"/>
              </a:rPr>
              <a:t> Throttled Algorithm</a:t>
            </a:r>
            <a:endParaRPr lang="en-US" sz="3800" smtClean="0">
              <a:solidFill>
                <a:srgbClr val="0070C0"/>
              </a:solidFill>
              <a:latin typeface="Times New Roman" pitchFamily="18" charset="0"/>
              <a:cs typeface="Times New Roman" pitchFamily="18" charset="0"/>
            </a:endParaRPr>
          </a:p>
          <a:p>
            <a:pPr marL="577850" lvl="1" indent="0" algn="just">
              <a:lnSpc>
                <a:spcPct val="150000"/>
              </a:lnSpc>
              <a:buNone/>
            </a:pPr>
            <a:r>
              <a:rPr lang="en-US" sz="3800" smtClean="0">
                <a:solidFill>
                  <a:srgbClr val="FF0000"/>
                </a:solidFill>
                <a:latin typeface="Times New Roman" pitchFamily="18" charset="0"/>
                <a:cs typeface="Times New Roman" pitchFamily="18" charset="0"/>
              </a:rPr>
              <a:t>2.</a:t>
            </a:r>
            <a:r>
              <a:rPr lang="en-US" sz="3800" smtClean="0">
                <a:solidFill>
                  <a:srgbClr val="0070C0"/>
                </a:solidFill>
                <a:latin typeface="Times New Roman" pitchFamily="18" charset="0"/>
                <a:cs typeface="Times New Roman" pitchFamily="18" charset="0"/>
              </a:rPr>
              <a:t> Đề xuất thuật toán - Throttled Modified Algorithm</a:t>
            </a:r>
            <a:endParaRPr lang="en-US" sz="3800" smtClean="0">
              <a:solidFill>
                <a:srgbClr val="0070C0"/>
              </a:solidFill>
              <a:latin typeface="Times New Roman" pitchFamily="18" charset="0"/>
              <a:cs typeface="Times New Roman" pitchFamily="18" charset="0"/>
            </a:endParaRPr>
          </a:p>
          <a:p>
            <a:pPr marL="0" indent="0" algn="just">
              <a:lnSpc>
                <a:spcPct val="150000"/>
              </a:lnSpc>
              <a:buNone/>
            </a:pPr>
            <a:r>
              <a:rPr lang="en-US" sz="3800" smtClean="0">
                <a:solidFill>
                  <a:srgbClr val="0070C0"/>
                </a:solidFill>
                <a:latin typeface="Times New Roman" pitchFamily="18" charset="0"/>
                <a:cs typeface="Times New Roman" pitchFamily="18" charset="0"/>
              </a:rPr>
              <a:t> </a:t>
            </a:r>
            <a:r>
              <a:rPr lang="en-US" sz="3800" smtClean="0">
                <a:solidFill>
                  <a:srgbClr val="FF0000"/>
                </a:solidFill>
                <a:latin typeface="Times New Roman" pitchFamily="18" charset="0"/>
                <a:cs typeface="Times New Roman" pitchFamily="18" charset="0"/>
              </a:rPr>
              <a:t>IV.</a:t>
            </a:r>
            <a:r>
              <a:rPr lang="en-US" sz="3800" smtClean="0">
                <a:solidFill>
                  <a:srgbClr val="0070C0"/>
                </a:solidFill>
                <a:latin typeface="Times New Roman" pitchFamily="18" charset="0"/>
                <a:cs typeface="Times New Roman" pitchFamily="18" charset="0"/>
              </a:rPr>
              <a:t> Kết quả mô phỏng</a:t>
            </a:r>
            <a:endParaRPr lang="vi-VN" sz="3800">
              <a:solidFill>
                <a:srgbClr val="0070C0"/>
              </a:solidFill>
              <a:latin typeface="Times New Roman" pitchFamily="18" charset="0"/>
              <a:cs typeface="Times New Roman" pitchFamily="18" charset="0"/>
            </a:endParaRPr>
          </a:p>
          <a:p>
            <a:pPr marL="0" indent="0" algn="just">
              <a:lnSpc>
                <a:spcPct val="150000"/>
              </a:lnSpc>
              <a:buNone/>
            </a:pPr>
            <a:r>
              <a:rPr lang="en-US" sz="3800" smtClean="0">
                <a:solidFill>
                  <a:srgbClr val="FF0000"/>
                </a:solidFill>
                <a:latin typeface="Times New Roman" pitchFamily="18" charset="0"/>
                <a:cs typeface="Times New Roman" pitchFamily="18" charset="0"/>
              </a:rPr>
              <a:t> V. </a:t>
            </a:r>
            <a:r>
              <a:rPr lang="en-US" sz="3800" smtClean="0">
                <a:solidFill>
                  <a:srgbClr val="0070C0"/>
                </a:solidFill>
                <a:latin typeface="Times New Roman" pitchFamily="18" charset="0"/>
                <a:cs typeface="Times New Roman" pitchFamily="18" charset="0"/>
              </a:rPr>
              <a:t>Kết luận</a:t>
            </a:r>
            <a:endParaRPr lang="vi-VN" sz="3800">
              <a:solidFill>
                <a:srgbClr val="0070C0"/>
              </a:solidFill>
              <a:latin typeface="Times New Roman" pitchFamily="18" charset="0"/>
              <a:cs typeface="Times New Roman" pitchFamily="18" charset="0"/>
            </a:endParaRPr>
          </a:p>
          <a:p>
            <a:pPr marL="0" indent="0" algn="just">
              <a:lnSpc>
                <a:spcPct val="150000"/>
              </a:lnSpc>
              <a:buNone/>
            </a:pPr>
            <a:endParaRPr lang="en-US" sz="4800">
              <a:solidFill>
                <a:srgbClr val="0070C0"/>
              </a:solidFill>
              <a:latin typeface="Times New Roman" pitchFamily="18" charset="0"/>
              <a:cs typeface="Times New Roman" pitchFamily="18" charset="0"/>
            </a:endParaRPr>
          </a:p>
          <a:p>
            <a:pPr marL="0" indent="0">
              <a:lnSpc>
                <a:spcPct val="120000"/>
              </a:lnSpc>
              <a:buNone/>
            </a:pPr>
            <a:endParaRPr lang="en-US" sz="6000" dirty="0" smtClean="0">
              <a:latin typeface="Times New Roman" panose="02020603050405020304" pitchFamily="18" charset="0"/>
              <a:cs typeface="Times New Roman" panose="02020603050405020304" pitchFamily="18" charset="0"/>
            </a:endParaRPr>
          </a:p>
        </p:txBody>
      </p:sp>
      <p:sp>
        <p:nvSpPr>
          <p:cNvPr id="6" name="WordArt 7"/>
          <p:cNvSpPr txBox="1">
            <a:spLocks noChangeArrowheads="1" noChangeShapeType="1" noTextEdit="1"/>
          </p:cNvSpPr>
          <p:nvPr/>
        </p:nvSpPr>
        <p:spPr bwMode="auto">
          <a:xfrm>
            <a:off x="1295400" y="152400"/>
            <a:ext cx="6019800" cy="685800"/>
          </a:xfrm>
          <a:prstGeom prst="rect">
            <a:avLst/>
          </a:prstGeom>
        </p:spPr>
        <p:txBody>
          <a:bodyPr vert="horz" wrap="none" lIns="91440" tIns="45720" rIns="91440" bIns="45720" numCol="1" rtlCol="0" fromWordArt="1" anchor="ctr">
            <a:prstTxWarp prst="textPlain">
              <a:avLst>
                <a:gd name="adj" fmla="val 50000"/>
              </a:avLst>
            </a:prstTxWarp>
            <a:normAutofit/>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r>
              <a:rPr lang="en-US" sz="3600" kern="10" spc="-180" smtClean="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Bố cục đề tài</a:t>
            </a:r>
            <a:endPar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endParaRPr>
          </a:p>
        </p:txBody>
      </p:sp>
      <p:sp>
        <p:nvSpPr>
          <p:cNvPr id="5" name="Slide Number Placeholder 4"/>
          <p:cNvSpPr>
            <a:spLocks noGrp="1"/>
          </p:cNvSpPr>
          <p:nvPr>
            <p:ph type="sldNum" sz="quarter" idx="12"/>
          </p:nvPr>
        </p:nvSpPr>
        <p:spPr/>
        <p:txBody>
          <a:bodyPr/>
          <a:lstStyle/>
          <a:p>
            <a:fld id="{FF8C6B5C-AC03-4BA2-9063-1F5FDF4C7DB7}" type="slidenum">
              <a:rPr lang="en-US" smtClean="0"/>
              <a:t>2</a:t>
            </a:fld>
            <a:endParaRPr lang="en-US"/>
          </a:p>
        </p:txBody>
      </p:sp>
    </p:spTree>
    <p:extLst>
      <p:ext uri="{BB962C8B-B14F-4D97-AF65-F5344CB8AC3E}">
        <p14:creationId xmlns:p14="http://schemas.microsoft.com/office/powerpoint/2010/main" val="5110679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181600"/>
          </a:xfrm>
        </p:spPr>
        <p:txBody>
          <a:bodyPr>
            <a:normAutofit/>
          </a:bodyPr>
          <a:lstStyle/>
          <a:p>
            <a:pPr marL="0" indent="0" algn="just">
              <a:lnSpc>
                <a:spcPct val="150000"/>
              </a:lnSpc>
              <a:buNone/>
            </a:pPr>
            <a:r>
              <a:rPr lang="en-US" sz="3300" smtClean="0">
                <a:solidFill>
                  <a:srgbClr val="FF0000"/>
                </a:solidFill>
                <a:latin typeface="Times New Roman" pitchFamily="18" charset="0"/>
                <a:cs typeface="Times New Roman" pitchFamily="18" charset="0"/>
              </a:rPr>
              <a:t>-</a:t>
            </a:r>
            <a:r>
              <a:rPr lang="en-US" sz="3300" smtClean="0">
                <a:solidFill>
                  <a:srgbClr val="0070C0"/>
                </a:solidFill>
                <a:latin typeface="Times New Roman" pitchFamily="18" charset="0"/>
                <a:cs typeface="Times New Roman" pitchFamily="18" charset="0"/>
              </a:rPr>
              <a:t> </a:t>
            </a:r>
            <a:r>
              <a:rPr lang="vi-VN" sz="2500" smtClean="0">
                <a:solidFill>
                  <a:srgbClr val="0070C0"/>
                </a:solidFill>
                <a:latin typeface="Times New Roman" pitchFamily="18" charset="0"/>
                <a:cs typeface="Times New Roman" pitchFamily="18" charset="0"/>
              </a:rPr>
              <a:t>Điện </a:t>
            </a:r>
            <a:r>
              <a:rPr lang="vi-VN" sz="2500">
                <a:solidFill>
                  <a:srgbClr val="0070C0"/>
                </a:solidFill>
                <a:latin typeface="Times New Roman" pitchFamily="18" charset="0"/>
                <a:cs typeface="Times New Roman" pitchFamily="18" charset="0"/>
              </a:rPr>
              <a:t>toán đám mây, còn được gọi là điện toán máy chủ ảo, là một mô hình máy tính sử dụng công nghệ máy tính và phát triển dựa trên Internet</a:t>
            </a:r>
            <a:r>
              <a:rPr lang="vi-VN" sz="2500" smtClean="0">
                <a:solidFill>
                  <a:srgbClr val="0070C0"/>
                </a:solidFill>
                <a:latin typeface="Times New Roman" pitchFamily="18" charset="0"/>
                <a:cs typeface="Times New Roman" pitchFamily="18" charset="0"/>
              </a:rPr>
              <a:t>.</a:t>
            </a:r>
            <a:endParaRPr lang="en-US" sz="2500" smtClean="0">
              <a:solidFill>
                <a:srgbClr val="0070C0"/>
              </a:solidFill>
              <a:latin typeface="Times New Roman" pitchFamily="18" charset="0"/>
              <a:cs typeface="Times New Roman" pitchFamily="18" charset="0"/>
            </a:endParaRPr>
          </a:p>
          <a:p>
            <a:pPr marL="0" indent="0" algn="just">
              <a:lnSpc>
                <a:spcPct val="150000"/>
              </a:lnSpc>
              <a:buNone/>
            </a:pPr>
            <a:endParaRPr lang="en-US" sz="4000" dirty="0">
              <a:solidFill>
                <a:srgbClr val="0070C0"/>
              </a:solidFill>
              <a:latin typeface="Times New Roman" pitchFamily="18" charset="0"/>
              <a:cs typeface="Times New Roman" pitchFamily="18" charset="0"/>
            </a:endParaRPr>
          </a:p>
        </p:txBody>
      </p:sp>
      <p:sp>
        <p:nvSpPr>
          <p:cNvPr id="6" name="WordArt 7"/>
          <p:cNvSpPr txBox="1">
            <a:spLocks noChangeArrowheads="1" noChangeShapeType="1" noTextEdit="1"/>
          </p:cNvSpPr>
          <p:nvPr/>
        </p:nvSpPr>
        <p:spPr bwMode="auto">
          <a:xfrm>
            <a:off x="1295400" y="152400"/>
            <a:ext cx="5257800" cy="533400"/>
          </a:xfrm>
          <a:prstGeom prst="rect">
            <a:avLst/>
          </a:prstGeom>
        </p:spPr>
        <p:txBody>
          <a:bodyPr vert="horz" wrap="none" lIns="91440" tIns="45720" rIns="91440" bIns="45720" numCol="1" rtlCol="0" fromWordArt="1" anchor="ctr">
            <a:prstTxWarp prst="textPlain">
              <a:avLst>
                <a:gd name="adj" fmla="val 50000"/>
              </a:avLst>
            </a:prstTxWarp>
            <a:normAutofit fontScale="925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r>
              <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I</a:t>
            </a:r>
            <a:r>
              <a:rPr lang="en-US" sz="3600" kern="10" spc="-180" smtClean="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 Giới thiệu</a:t>
            </a:r>
            <a:endPar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endParaRPr>
          </a:p>
        </p:txBody>
      </p:sp>
      <p:sp>
        <p:nvSpPr>
          <p:cNvPr id="5" name="Slide Number Placeholder 4"/>
          <p:cNvSpPr>
            <a:spLocks noGrp="1"/>
          </p:cNvSpPr>
          <p:nvPr>
            <p:ph type="sldNum" sz="quarter" idx="12"/>
          </p:nvPr>
        </p:nvSpPr>
        <p:spPr/>
        <p:txBody>
          <a:bodyPr/>
          <a:lstStyle/>
          <a:p>
            <a:fld id="{FF8C6B5C-AC03-4BA2-9063-1F5FDF4C7DB7}" type="slidenum">
              <a:rPr lang="en-US" smtClean="0"/>
              <a:t>3</a:t>
            </a:fld>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5400" y="2954991"/>
            <a:ext cx="6781800" cy="3219450"/>
          </a:xfrm>
          <a:prstGeom prst="rect">
            <a:avLst/>
          </a:prstGeom>
        </p:spPr>
      </p:pic>
    </p:spTree>
    <p:extLst>
      <p:ext uri="{BB962C8B-B14F-4D97-AF65-F5344CB8AC3E}">
        <p14:creationId xmlns:p14="http://schemas.microsoft.com/office/powerpoint/2010/main" val="14478267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382000" cy="5410200"/>
          </a:xfrm>
        </p:spPr>
        <p:txBody>
          <a:bodyPr>
            <a:normAutofit lnSpcReduction="10000"/>
          </a:bodyPr>
          <a:lstStyle/>
          <a:p>
            <a:pPr algn="just">
              <a:lnSpc>
                <a:spcPct val="150000"/>
              </a:lnSpc>
              <a:buFontTx/>
              <a:buChar char="-"/>
            </a:pPr>
            <a:r>
              <a:rPr lang="vi-VN" sz="2500" b="0" smtClean="0">
                <a:solidFill>
                  <a:srgbClr val="0070C0"/>
                </a:solidFill>
                <a:cs typeface="Times New Roman" pitchFamily="18" charset="0"/>
              </a:rPr>
              <a:t>Trong </a:t>
            </a:r>
            <a:r>
              <a:rPr lang="vi-VN" sz="2500" b="0">
                <a:solidFill>
                  <a:srgbClr val="0070C0"/>
                </a:solidFill>
                <a:cs typeface="Times New Roman" pitchFamily="18" charset="0"/>
              </a:rPr>
              <a:t>mô hình </a:t>
            </a:r>
            <a:r>
              <a:rPr lang="vi-VN" sz="2500" b="0" smtClean="0">
                <a:solidFill>
                  <a:srgbClr val="0070C0"/>
                </a:solidFill>
                <a:cs typeface="Times New Roman" pitchFamily="18" charset="0"/>
              </a:rPr>
              <a:t>điện</a:t>
            </a:r>
            <a:r>
              <a:rPr lang="en-US" sz="2500" b="0" smtClean="0">
                <a:solidFill>
                  <a:srgbClr val="0070C0"/>
                </a:solidFill>
                <a:cs typeface="Times New Roman" pitchFamily="18" charset="0"/>
              </a:rPr>
              <a:t> t</a:t>
            </a:r>
            <a:r>
              <a:rPr lang="vi-VN" sz="2500" b="0" smtClean="0">
                <a:solidFill>
                  <a:srgbClr val="0070C0"/>
                </a:solidFill>
                <a:cs typeface="Times New Roman" pitchFamily="18" charset="0"/>
              </a:rPr>
              <a:t>oán</a:t>
            </a:r>
            <a:r>
              <a:rPr lang="en-US" sz="2500" b="0" smtClean="0">
                <a:solidFill>
                  <a:srgbClr val="0070C0"/>
                </a:solidFill>
                <a:cs typeface="Times New Roman" pitchFamily="18" charset="0"/>
              </a:rPr>
              <a:t> </a:t>
            </a:r>
          </a:p>
          <a:p>
            <a:pPr marL="0" indent="0" algn="just">
              <a:lnSpc>
                <a:spcPct val="150000"/>
              </a:lnSpc>
              <a:buNone/>
            </a:pPr>
            <a:r>
              <a:rPr lang="vi-VN" sz="2500" b="0" smtClean="0">
                <a:solidFill>
                  <a:srgbClr val="0070C0"/>
                </a:solidFill>
                <a:cs typeface="Times New Roman" pitchFamily="18" charset="0"/>
              </a:rPr>
              <a:t>này,</a:t>
            </a:r>
            <a:r>
              <a:rPr lang="en-US" sz="2500" b="0" smtClean="0">
                <a:solidFill>
                  <a:srgbClr val="0070C0"/>
                </a:solidFill>
                <a:cs typeface="Times New Roman" pitchFamily="18" charset="0"/>
              </a:rPr>
              <a:t> </a:t>
            </a:r>
            <a:r>
              <a:rPr lang="vi-VN" sz="2500" b="0" smtClean="0">
                <a:solidFill>
                  <a:srgbClr val="0070C0"/>
                </a:solidFill>
                <a:cs typeface="Times New Roman" pitchFamily="18" charset="0"/>
              </a:rPr>
              <a:t>tất </a:t>
            </a:r>
            <a:r>
              <a:rPr lang="vi-VN" sz="2500" b="0">
                <a:solidFill>
                  <a:srgbClr val="0070C0"/>
                </a:solidFill>
                <a:cs typeface="Times New Roman" pitchFamily="18" charset="0"/>
              </a:rPr>
              <a:t>cả các </a:t>
            </a:r>
            <a:r>
              <a:rPr lang="en-US" sz="2500" b="0" smtClean="0">
                <a:solidFill>
                  <a:srgbClr val="0070C0"/>
                </a:solidFill>
                <a:cs typeface="Times New Roman" pitchFamily="18" charset="0"/>
              </a:rPr>
              <a:t>ứng dụng</a:t>
            </a:r>
          </a:p>
          <a:p>
            <a:pPr marL="0" indent="0" algn="just">
              <a:lnSpc>
                <a:spcPct val="150000"/>
              </a:lnSpc>
              <a:buNone/>
            </a:pPr>
            <a:r>
              <a:rPr lang="en-US" sz="2500" b="0">
                <a:solidFill>
                  <a:srgbClr val="0070C0"/>
                </a:solidFill>
                <a:cs typeface="Times New Roman" pitchFamily="18" charset="0"/>
              </a:rPr>
              <a:t>l</a:t>
            </a:r>
            <a:r>
              <a:rPr lang="vi-VN" sz="2500" b="0" smtClean="0">
                <a:solidFill>
                  <a:srgbClr val="0070C0"/>
                </a:solidFill>
                <a:cs typeface="Times New Roman" pitchFamily="18" charset="0"/>
              </a:rPr>
              <a:t>iên</a:t>
            </a:r>
            <a:r>
              <a:rPr lang="en-US" sz="2500" b="0" smtClean="0">
                <a:solidFill>
                  <a:srgbClr val="0070C0"/>
                </a:solidFill>
                <a:cs typeface="Times New Roman" pitchFamily="18" charset="0"/>
              </a:rPr>
              <a:t> </a:t>
            </a:r>
            <a:r>
              <a:rPr lang="vi-VN" sz="2500" b="0" smtClean="0">
                <a:solidFill>
                  <a:srgbClr val="0070C0"/>
                </a:solidFill>
                <a:cs typeface="Times New Roman" pitchFamily="18" charset="0"/>
              </a:rPr>
              <a:t>quan đến </a:t>
            </a:r>
            <a:r>
              <a:rPr lang="vi-VN" sz="2500" b="0">
                <a:solidFill>
                  <a:srgbClr val="0070C0"/>
                </a:solidFill>
                <a:cs typeface="Times New Roman" pitchFamily="18" charset="0"/>
              </a:rPr>
              <a:t>công nghệ </a:t>
            </a:r>
            <a:endParaRPr lang="en-US" sz="2500" b="0" smtClean="0">
              <a:solidFill>
                <a:srgbClr val="0070C0"/>
              </a:solidFill>
              <a:cs typeface="Times New Roman" pitchFamily="18" charset="0"/>
            </a:endParaRPr>
          </a:p>
          <a:p>
            <a:pPr marL="0" indent="0" algn="just">
              <a:lnSpc>
                <a:spcPct val="150000"/>
              </a:lnSpc>
              <a:buNone/>
            </a:pPr>
            <a:r>
              <a:rPr lang="en-US" sz="2500" b="0">
                <a:solidFill>
                  <a:srgbClr val="0070C0"/>
                </a:solidFill>
                <a:cs typeface="Times New Roman" pitchFamily="18" charset="0"/>
              </a:rPr>
              <a:t>t</a:t>
            </a:r>
            <a:r>
              <a:rPr lang="vi-VN" sz="2500" b="0" smtClean="0">
                <a:solidFill>
                  <a:srgbClr val="0070C0"/>
                </a:solidFill>
                <a:cs typeface="Times New Roman" pitchFamily="18" charset="0"/>
              </a:rPr>
              <a:t>hông</a:t>
            </a:r>
            <a:r>
              <a:rPr lang="en-US" sz="2500" b="0" smtClean="0">
                <a:solidFill>
                  <a:srgbClr val="0070C0"/>
                </a:solidFill>
                <a:cs typeface="Times New Roman" pitchFamily="18" charset="0"/>
              </a:rPr>
              <a:t> </a:t>
            </a:r>
            <a:r>
              <a:rPr lang="vi-VN" sz="2500" b="0" smtClean="0">
                <a:solidFill>
                  <a:srgbClr val="0070C0"/>
                </a:solidFill>
                <a:cs typeface="Times New Roman" pitchFamily="18" charset="0"/>
              </a:rPr>
              <a:t>tin đều</a:t>
            </a:r>
            <a:r>
              <a:rPr lang="en-US" sz="2500" b="0" smtClean="0">
                <a:solidFill>
                  <a:srgbClr val="0070C0"/>
                </a:solidFill>
                <a:cs typeface="Times New Roman" pitchFamily="18" charset="0"/>
              </a:rPr>
              <a:t> </a:t>
            </a:r>
            <a:r>
              <a:rPr lang="vi-VN" sz="2500" b="0" smtClean="0">
                <a:solidFill>
                  <a:srgbClr val="0070C0"/>
                </a:solidFill>
                <a:cs typeface="Times New Roman" pitchFamily="18" charset="0"/>
              </a:rPr>
              <a:t>được </a:t>
            </a:r>
            <a:r>
              <a:rPr lang="vi-VN" sz="2500" b="0">
                <a:solidFill>
                  <a:srgbClr val="0070C0"/>
                </a:solidFill>
                <a:cs typeface="Times New Roman" pitchFamily="18" charset="0"/>
              </a:rPr>
              <a:t>cung </a:t>
            </a:r>
            <a:endParaRPr lang="en-US" sz="2500" b="0" smtClean="0">
              <a:solidFill>
                <a:srgbClr val="0070C0"/>
              </a:solidFill>
              <a:cs typeface="Times New Roman" pitchFamily="18" charset="0"/>
            </a:endParaRPr>
          </a:p>
          <a:p>
            <a:pPr marL="0" indent="0" algn="just">
              <a:lnSpc>
                <a:spcPct val="150000"/>
              </a:lnSpc>
              <a:buNone/>
            </a:pPr>
            <a:r>
              <a:rPr lang="vi-VN" sz="2500" b="0" smtClean="0">
                <a:solidFill>
                  <a:srgbClr val="0070C0"/>
                </a:solidFill>
                <a:cs typeface="Times New Roman" pitchFamily="18" charset="0"/>
              </a:rPr>
              <a:t>cấp </a:t>
            </a:r>
            <a:r>
              <a:rPr lang="vi-VN" sz="2500" b="0">
                <a:solidFill>
                  <a:srgbClr val="0070C0"/>
                </a:solidFill>
                <a:cs typeface="Times New Roman" pitchFamily="18" charset="0"/>
              </a:rPr>
              <a:t>dưới </a:t>
            </a:r>
            <a:r>
              <a:rPr lang="vi-VN" sz="2500" b="0" smtClean="0">
                <a:solidFill>
                  <a:srgbClr val="0070C0"/>
                </a:solidFill>
                <a:cs typeface="Times New Roman" pitchFamily="18" charset="0"/>
              </a:rPr>
              <a:t>dạng</a:t>
            </a:r>
            <a:r>
              <a:rPr lang="en-US" sz="2500" b="0" smtClean="0">
                <a:solidFill>
                  <a:srgbClr val="0070C0"/>
                </a:solidFill>
                <a:cs typeface="Times New Roman" pitchFamily="18" charset="0"/>
              </a:rPr>
              <a:t> </a:t>
            </a:r>
            <a:r>
              <a:rPr lang="vi-VN" sz="2500" b="0" smtClean="0">
                <a:solidFill>
                  <a:srgbClr val="0070C0"/>
                </a:solidFill>
                <a:cs typeface="Times New Roman" pitchFamily="18" charset="0"/>
              </a:rPr>
              <a:t>"dịch vụ“</a:t>
            </a:r>
            <a:r>
              <a:rPr lang="en-US" sz="2500" b="0" smtClean="0">
                <a:solidFill>
                  <a:srgbClr val="0070C0"/>
                </a:solidFill>
                <a:cs typeface="Times New Roman" pitchFamily="18" charset="0"/>
              </a:rPr>
              <a:t>,</a:t>
            </a:r>
          </a:p>
          <a:p>
            <a:pPr marL="0" indent="0" algn="just">
              <a:lnSpc>
                <a:spcPct val="150000"/>
              </a:lnSpc>
              <a:buNone/>
            </a:pPr>
            <a:r>
              <a:rPr lang="vi-VN" sz="2500" b="0" smtClean="0">
                <a:solidFill>
                  <a:srgbClr val="0070C0"/>
                </a:solidFill>
                <a:cs typeface="Times New Roman" pitchFamily="18" charset="0"/>
              </a:rPr>
              <a:t>cho </a:t>
            </a:r>
            <a:r>
              <a:rPr lang="vi-VN" sz="2500" b="0">
                <a:solidFill>
                  <a:srgbClr val="0070C0"/>
                </a:solidFill>
                <a:cs typeface="Times New Roman" pitchFamily="18" charset="0"/>
              </a:rPr>
              <a:t>phép người </a:t>
            </a:r>
            <a:r>
              <a:rPr lang="vi-VN" sz="2500" b="0" smtClean="0">
                <a:solidFill>
                  <a:srgbClr val="0070C0"/>
                </a:solidFill>
                <a:cs typeface="Times New Roman" pitchFamily="18" charset="0"/>
              </a:rPr>
              <a:t>dung</a:t>
            </a:r>
            <a:r>
              <a:rPr lang="en-US" sz="2500" b="0" smtClean="0">
                <a:solidFill>
                  <a:srgbClr val="0070C0"/>
                </a:solidFill>
                <a:cs typeface="Times New Roman" pitchFamily="18" charset="0"/>
              </a:rPr>
              <a:t> </a:t>
            </a:r>
            <a:r>
              <a:rPr lang="vi-VN" sz="2500" b="0" smtClean="0">
                <a:solidFill>
                  <a:srgbClr val="0070C0"/>
                </a:solidFill>
                <a:cs typeface="Times New Roman" pitchFamily="18" charset="0"/>
              </a:rPr>
              <a:t>truy</a:t>
            </a:r>
            <a:endParaRPr lang="en-US" sz="2500" b="0" smtClean="0">
              <a:solidFill>
                <a:srgbClr val="0070C0"/>
              </a:solidFill>
              <a:cs typeface="Times New Roman" pitchFamily="18" charset="0"/>
            </a:endParaRPr>
          </a:p>
          <a:p>
            <a:pPr marL="0" indent="0" algn="just">
              <a:lnSpc>
                <a:spcPct val="150000"/>
              </a:lnSpc>
              <a:buNone/>
            </a:pPr>
            <a:r>
              <a:rPr lang="vi-VN" sz="2500" b="0" smtClean="0">
                <a:solidFill>
                  <a:srgbClr val="0070C0"/>
                </a:solidFill>
                <a:cs typeface="Times New Roman" pitchFamily="18" charset="0"/>
              </a:rPr>
              <a:t>cập </a:t>
            </a:r>
            <a:r>
              <a:rPr lang="vi-VN" sz="2500" b="0">
                <a:solidFill>
                  <a:srgbClr val="0070C0"/>
                </a:solidFill>
                <a:cs typeface="Times New Roman" pitchFamily="18" charset="0"/>
              </a:rPr>
              <a:t>các dịch vụ công nghệ từ một nhà cung cấp nhất định "trên đám mây" mà không cần có kiến thức và kinh nghiệm về công nghệ đó</a:t>
            </a:r>
            <a:r>
              <a:rPr lang="en-US" sz="2500" b="0">
                <a:solidFill>
                  <a:srgbClr val="0070C0"/>
                </a:solidFill>
                <a:cs typeface="Times New Roman" pitchFamily="18" charset="0"/>
              </a:rPr>
              <a:t>.</a:t>
            </a:r>
          </a:p>
          <a:p>
            <a:pPr marL="0" indent="0" algn="just">
              <a:lnSpc>
                <a:spcPct val="150000"/>
              </a:lnSpc>
              <a:buNone/>
            </a:pPr>
            <a:endParaRPr lang="en-US" dirty="0" smtClean="0">
              <a:latin typeface="Times New Roman" panose="02020603050405020304" pitchFamily="18" charset="0"/>
              <a:cs typeface="Times New Roman" panose="02020603050405020304" pitchFamily="18" charset="0"/>
            </a:endParaRPr>
          </a:p>
        </p:txBody>
      </p:sp>
      <p:sp>
        <p:nvSpPr>
          <p:cNvPr id="6" name="WordArt 7"/>
          <p:cNvSpPr txBox="1">
            <a:spLocks noChangeArrowheads="1" noChangeShapeType="1" noTextEdit="1"/>
          </p:cNvSpPr>
          <p:nvPr/>
        </p:nvSpPr>
        <p:spPr bwMode="auto">
          <a:xfrm>
            <a:off x="1295400" y="152400"/>
            <a:ext cx="5257800" cy="533400"/>
          </a:xfrm>
          <a:prstGeom prst="rect">
            <a:avLst/>
          </a:prstGeom>
        </p:spPr>
        <p:txBody>
          <a:bodyPr vert="horz" wrap="none" lIns="91440" tIns="45720" rIns="91440" bIns="45720" numCol="1" rtlCol="0" fromWordArt="1" anchor="ctr">
            <a:prstTxWarp prst="textPlain">
              <a:avLst>
                <a:gd name="adj" fmla="val 50000"/>
              </a:avLst>
            </a:prstTxWarp>
            <a:normAutofit fontScale="925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r>
              <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I</a:t>
            </a:r>
            <a:r>
              <a:rPr lang="en-US" sz="3600" kern="10" spc="-180" smtClean="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 Giới thiệu</a:t>
            </a:r>
            <a:endPar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endParaRPr>
          </a:p>
        </p:txBody>
      </p:sp>
      <p:sp>
        <p:nvSpPr>
          <p:cNvPr id="5" name="Slide Number Placeholder 4"/>
          <p:cNvSpPr>
            <a:spLocks noGrp="1"/>
          </p:cNvSpPr>
          <p:nvPr>
            <p:ph type="sldNum" sz="quarter" idx="12"/>
          </p:nvPr>
        </p:nvSpPr>
        <p:spPr/>
        <p:txBody>
          <a:bodyPr/>
          <a:lstStyle/>
          <a:p>
            <a:fld id="{FF8C6B5C-AC03-4BA2-9063-1F5FDF4C7DB7}" type="slidenum">
              <a:rPr lang="en-US" smtClean="0"/>
              <a:t>4</a:t>
            </a:fld>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7200" y="838200"/>
            <a:ext cx="4876800" cy="3886200"/>
          </a:xfrm>
          <a:prstGeom prst="rect">
            <a:avLst/>
          </a:prstGeom>
        </p:spPr>
      </p:pic>
    </p:spTree>
    <p:extLst>
      <p:ext uri="{BB962C8B-B14F-4D97-AF65-F5344CB8AC3E}">
        <p14:creationId xmlns:p14="http://schemas.microsoft.com/office/powerpoint/2010/main" val="16274740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1"/>
            <a:ext cx="8229600" cy="5186082"/>
          </a:xfrm>
        </p:spPr>
        <p:txBody>
          <a:bodyPr>
            <a:normAutofit/>
          </a:bodyPr>
          <a:lstStyle/>
          <a:p>
            <a:pPr algn="just">
              <a:lnSpc>
                <a:spcPct val="150000"/>
              </a:lnSpc>
              <a:buFontTx/>
              <a:buChar char="-"/>
            </a:pPr>
            <a:r>
              <a:rPr lang="vi-VN" b="0" smtClean="0">
                <a:solidFill>
                  <a:srgbClr val="0070C0"/>
                </a:solidFill>
                <a:latin typeface="+mj-lt"/>
                <a:cs typeface="Times New Roman" pitchFamily="18" charset="0"/>
              </a:rPr>
              <a:t>Tất </a:t>
            </a:r>
            <a:r>
              <a:rPr lang="vi-VN" b="0">
                <a:solidFill>
                  <a:srgbClr val="0070C0"/>
                </a:solidFill>
                <a:latin typeface="+mj-lt"/>
                <a:cs typeface="Times New Roman" pitchFamily="18" charset="0"/>
              </a:rPr>
              <a:t>cả dữ liệu sẽ được tải lên đám mây, người dùng sẽ </a:t>
            </a:r>
            <a:r>
              <a:rPr lang="vi-VN" b="0" smtClean="0">
                <a:solidFill>
                  <a:srgbClr val="0070C0"/>
                </a:solidFill>
                <a:latin typeface="+mj-lt"/>
                <a:cs typeface="Times New Roman" pitchFamily="18" charset="0"/>
              </a:rPr>
              <a:t>có </a:t>
            </a:r>
            <a:r>
              <a:rPr lang="vi-VN" b="0">
                <a:solidFill>
                  <a:srgbClr val="0070C0"/>
                </a:solidFill>
                <a:latin typeface="+mj-lt"/>
                <a:cs typeface="Times New Roman" pitchFamily="18" charset="0"/>
              </a:rPr>
              <a:t>thể truy cập và sử dụng nó ở mọi nơi, mọi lúc. </a:t>
            </a:r>
            <a:endParaRPr lang="en-US" b="0" smtClean="0">
              <a:solidFill>
                <a:srgbClr val="0070C0"/>
              </a:solidFill>
              <a:latin typeface="+mj-lt"/>
              <a:cs typeface="Times New Roman" pitchFamily="18" charset="0"/>
            </a:endParaRPr>
          </a:p>
          <a:p>
            <a:pPr algn="just">
              <a:lnSpc>
                <a:spcPct val="150000"/>
              </a:lnSpc>
              <a:buFontTx/>
              <a:buChar char="-"/>
            </a:pPr>
            <a:r>
              <a:rPr lang="en-US" b="0" smtClean="0">
                <a:solidFill>
                  <a:srgbClr val="0070C0"/>
                </a:solidFill>
                <a:latin typeface="+mj-lt"/>
                <a:cs typeface="Times New Roman" pitchFamily="18" charset="0"/>
              </a:rPr>
              <a:t>C</a:t>
            </a:r>
            <a:r>
              <a:rPr lang="vi-VN" b="0" smtClean="0">
                <a:solidFill>
                  <a:srgbClr val="0070C0"/>
                </a:solidFill>
                <a:latin typeface="+mj-lt"/>
                <a:cs typeface="Times New Roman" pitchFamily="18" charset="0"/>
              </a:rPr>
              <a:t>ông </a:t>
            </a:r>
            <a:r>
              <a:rPr lang="vi-VN" b="0">
                <a:solidFill>
                  <a:srgbClr val="0070C0"/>
                </a:solidFill>
                <a:latin typeface="+mj-lt"/>
                <a:cs typeface="Times New Roman" pitchFamily="18" charset="0"/>
              </a:rPr>
              <a:t>nghệ điện toán đám </a:t>
            </a:r>
            <a:r>
              <a:rPr lang="vi-VN" b="0" smtClean="0">
                <a:solidFill>
                  <a:srgbClr val="0070C0"/>
                </a:solidFill>
                <a:latin typeface="+mj-lt"/>
                <a:cs typeface="Times New Roman" pitchFamily="18" charset="0"/>
              </a:rPr>
              <a:t>mây</a:t>
            </a:r>
            <a:r>
              <a:rPr lang="en-US" b="0" smtClean="0">
                <a:solidFill>
                  <a:srgbClr val="0070C0"/>
                </a:solidFill>
                <a:latin typeface="+mj-lt"/>
                <a:cs typeface="Times New Roman" pitchFamily="18" charset="0"/>
              </a:rPr>
              <a:t> </a:t>
            </a:r>
            <a:r>
              <a:rPr lang="vi-VN" b="0" smtClean="0">
                <a:solidFill>
                  <a:srgbClr val="0070C0"/>
                </a:solidFill>
                <a:latin typeface="+mj-lt"/>
                <a:cs typeface="Times New Roman" pitchFamily="18" charset="0"/>
              </a:rPr>
              <a:t>ngày </a:t>
            </a:r>
            <a:r>
              <a:rPr lang="vi-VN" b="0">
                <a:solidFill>
                  <a:srgbClr val="0070C0"/>
                </a:solidFill>
                <a:latin typeface="+mj-lt"/>
                <a:cs typeface="Times New Roman" pitchFamily="18" charset="0"/>
              </a:rPr>
              <a:t>càng phát triển, vấn đề trao đổi, xử lý, bảo mật dữ liệu và đặc biệt là cân bằng tải trong điện toán đám mây là những thách thức được đặt ra cho các nhà nghiên cứu cũng như các nhà cung cấp dịch vụ đám mây.</a:t>
            </a:r>
            <a:endParaRPr lang="en-US" sz="3600" b="0" dirty="0" smtClean="0">
              <a:solidFill>
                <a:srgbClr val="0070C0"/>
              </a:solidFill>
              <a:latin typeface="+mj-lt"/>
              <a:cs typeface="Times New Roman" panose="02020603050405020304" pitchFamily="18" charset="0"/>
            </a:endParaRPr>
          </a:p>
        </p:txBody>
      </p:sp>
      <p:sp>
        <p:nvSpPr>
          <p:cNvPr id="6" name="WordArt 7"/>
          <p:cNvSpPr txBox="1">
            <a:spLocks noChangeArrowheads="1" noChangeShapeType="1" noTextEdit="1"/>
          </p:cNvSpPr>
          <p:nvPr/>
        </p:nvSpPr>
        <p:spPr bwMode="auto">
          <a:xfrm>
            <a:off x="1295400" y="152400"/>
            <a:ext cx="5257800" cy="533400"/>
          </a:xfrm>
          <a:prstGeom prst="rect">
            <a:avLst/>
          </a:prstGeom>
        </p:spPr>
        <p:txBody>
          <a:bodyPr vert="horz" wrap="none" lIns="91440" tIns="45720" rIns="91440" bIns="45720" numCol="1" rtlCol="0" fromWordArt="1" anchor="ctr">
            <a:prstTxWarp prst="textPlain">
              <a:avLst>
                <a:gd name="adj" fmla="val 50000"/>
              </a:avLst>
            </a:prstTxWarp>
            <a:normAutofit fontScale="925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r>
              <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I</a:t>
            </a:r>
            <a:r>
              <a:rPr lang="en-US" sz="3600" kern="10" spc="-180" smtClean="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 Giới thiệu</a:t>
            </a:r>
            <a:endPar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endParaRPr>
          </a:p>
        </p:txBody>
      </p:sp>
      <p:sp>
        <p:nvSpPr>
          <p:cNvPr id="5" name="Slide Number Placeholder 4"/>
          <p:cNvSpPr>
            <a:spLocks noGrp="1"/>
          </p:cNvSpPr>
          <p:nvPr>
            <p:ph type="sldNum" sz="quarter" idx="12"/>
          </p:nvPr>
        </p:nvSpPr>
        <p:spPr/>
        <p:txBody>
          <a:bodyPr/>
          <a:lstStyle/>
          <a:p>
            <a:fld id="{FF8C6B5C-AC03-4BA2-9063-1F5FDF4C7DB7}" type="slidenum">
              <a:rPr lang="en-US" smtClean="0"/>
              <a:t>5</a:t>
            </a:fld>
            <a:endParaRPr lang="en-US"/>
          </a:p>
        </p:txBody>
      </p:sp>
    </p:spTree>
    <p:extLst>
      <p:ext uri="{BB962C8B-B14F-4D97-AF65-F5344CB8AC3E}">
        <p14:creationId xmlns:p14="http://schemas.microsoft.com/office/powerpoint/2010/main" val="6752581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029200"/>
          </a:xfrm>
        </p:spPr>
        <p:txBody>
          <a:bodyPr>
            <a:normAutofit/>
          </a:bodyPr>
          <a:lstStyle/>
          <a:p>
            <a:pPr marL="0" indent="0" algn="just">
              <a:lnSpc>
                <a:spcPct val="150000"/>
              </a:lnSpc>
              <a:buNone/>
            </a:pPr>
            <a:r>
              <a:rPr lang="en-US" sz="3600" smtClean="0">
                <a:solidFill>
                  <a:srgbClr val="FF0000"/>
                </a:solidFill>
                <a:latin typeface="Times New Roman" panose="02020603050405020304" pitchFamily="18" charset="0"/>
                <a:cs typeface="Times New Roman" panose="02020603050405020304" pitchFamily="18" charset="0"/>
              </a:rPr>
              <a:t>-</a:t>
            </a:r>
            <a:r>
              <a:rPr lang="en-US" sz="3600" smtClean="0">
                <a:solidFill>
                  <a:srgbClr val="0070C0"/>
                </a:solidFill>
                <a:latin typeface="Times New Roman" panose="02020603050405020304" pitchFamily="18" charset="0"/>
                <a:cs typeface="Times New Roman" panose="02020603050405020304" pitchFamily="18" charset="0"/>
              </a:rPr>
              <a:t> </a:t>
            </a:r>
            <a:r>
              <a:rPr lang="vi-VN" sz="3000" b="0" smtClean="0">
                <a:solidFill>
                  <a:srgbClr val="0070C0"/>
                </a:solidFill>
                <a:cs typeface="Times New Roman" panose="02020603050405020304" pitchFamily="18" charset="0"/>
              </a:rPr>
              <a:t>Một </a:t>
            </a:r>
            <a:r>
              <a:rPr lang="vi-VN" sz="3000" b="0">
                <a:solidFill>
                  <a:srgbClr val="0070C0"/>
                </a:solidFill>
                <a:cs typeface="Times New Roman" panose="02020603050405020304" pitchFamily="18" charset="0"/>
              </a:rPr>
              <a:t>trong những phương </a:t>
            </a:r>
            <a:r>
              <a:rPr lang="vi-VN" sz="3000" b="0" smtClean="0">
                <a:solidFill>
                  <a:srgbClr val="0070C0"/>
                </a:solidFill>
                <a:cs typeface="Times New Roman" panose="02020603050405020304" pitchFamily="18" charset="0"/>
              </a:rPr>
              <a:t>pháp</a:t>
            </a:r>
            <a:r>
              <a:rPr lang="en-US" sz="3000" b="0" smtClean="0">
                <a:solidFill>
                  <a:srgbClr val="0070C0"/>
                </a:solidFill>
                <a:cs typeface="Times New Roman" panose="02020603050405020304" pitchFamily="18" charset="0"/>
              </a:rPr>
              <a:t> nghiên cứu </a:t>
            </a:r>
            <a:r>
              <a:rPr lang="vi-VN" sz="3000" b="0" smtClean="0">
                <a:solidFill>
                  <a:srgbClr val="0070C0"/>
                </a:solidFill>
                <a:cs typeface="Times New Roman" panose="02020603050405020304" pitchFamily="18" charset="0"/>
              </a:rPr>
              <a:t>là </a:t>
            </a:r>
            <a:r>
              <a:rPr lang="vi-VN" sz="3000" b="0">
                <a:solidFill>
                  <a:srgbClr val="0070C0"/>
                </a:solidFill>
                <a:cs typeface="Times New Roman" panose="02020603050405020304" pitchFamily="18" charset="0"/>
              </a:rPr>
              <a:t>giảm thời gian phản hồi của dịch vụ đám mây khi người dùng yêu cầu quyền truy cập vào dịch vụ. Cân bằng tải nhằm mục đích tìm ra các chiến lược để tiết kiệm tài nguyên máy tính và </a:t>
            </a:r>
            <a:r>
              <a:rPr lang="en-US" sz="3000" b="0">
                <a:solidFill>
                  <a:srgbClr val="0070C0"/>
                </a:solidFill>
                <a:cs typeface="Times New Roman" panose="02020603050405020304" pitchFamily="18" charset="0"/>
              </a:rPr>
              <a:t>cải thiện thời gian phản hồi cho</a:t>
            </a:r>
            <a:r>
              <a:rPr lang="vi-VN" sz="3000" b="0">
                <a:solidFill>
                  <a:srgbClr val="0070C0"/>
                </a:solidFill>
                <a:cs typeface="Times New Roman" panose="02020603050405020304" pitchFamily="18" charset="0"/>
              </a:rPr>
              <a:t> </a:t>
            </a:r>
            <a:r>
              <a:rPr lang="vi-VN" sz="3000" b="0">
                <a:solidFill>
                  <a:srgbClr val="0070C0"/>
                </a:solidFill>
                <a:cs typeface="Times New Roman" panose="02020603050405020304" pitchFamily="18" charset="0"/>
              </a:rPr>
              <a:t>người </a:t>
            </a:r>
            <a:r>
              <a:rPr lang="vi-VN" sz="3000" b="0" smtClean="0">
                <a:solidFill>
                  <a:srgbClr val="0070C0"/>
                </a:solidFill>
                <a:cs typeface="Times New Roman" panose="02020603050405020304" pitchFamily="18" charset="0"/>
              </a:rPr>
              <a:t>dùng.</a:t>
            </a:r>
            <a:endParaRPr lang="en-US" sz="3000" b="0" dirty="0" smtClean="0">
              <a:solidFill>
                <a:srgbClr val="0070C0"/>
              </a:solidFill>
              <a:cs typeface="Times New Roman" panose="02020603050405020304" pitchFamily="18" charset="0"/>
            </a:endParaRPr>
          </a:p>
        </p:txBody>
      </p:sp>
      <p:sp>
        <p:nvSpPr>
          <p:cNvPr id="6" name="WordArt 7"/>
          <p:cNvSpPr txBox="1">
            <a:spLocks noChangeArrowheads="1" noChangeShapeType="1" noTextEdit="1"/>
          </p:cNvSpPr>
          <p:nvPr/>
        </p:nvSpPr>
        <p:spPr bwMode="auto">
          <a:xfrm>
            <a:off x="1295400" y="152400"/>
            <a:ext cx="5257800" cy="533400"/>
          </a:xfrm>
          <a:prstGeom prst="rect">
            <a:avLst/>
          </a:prstGeom>
        </p:spPr>
        <p:txBody>
          <a:bodyPr vert="horz" wrap="none" lIns="91440" tIns="45720" rIns="91440" bIns="45720" numCol="1" rtlCol="0" fromWordArt="1" anchor="ctr">
            <a:prstTxWarp prst="textPlain">
              <a:avLst>
                <a:gd name="adj" fmla="val 50000"/>
              </a:avLst>
            </a:prstTxWarp>
            <a:normAutofit fontScale="925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r>
              <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I</a:t>
            </a:r>
            <a:r>
              <a:rPr lang="en-US" sz="3600" kern="10" spc="-180" smtClean="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 Giới thiệu</a:t>
            </a:r>
            <a:endPar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endParaRPr>
          </a:p>
        </p:txBody>
      </p:sp>
      <p:sp>
        <p:nvSpPr>
          <p:cNvPr id="5" name="Slide Number Placeholder 4"/>
          <p:cNvSpPr>
            <a:spLocks noGrp="1"/>
          </p:cNvSpPr>
          <p:nvPr>
            <p:ph type="sldNum" sz="quarter" idx="12"/>
          </p:nvPr>
        </p:nvSpPr>
        <p:spPr/>
        <p:txBody>
          <a:bodyPr/>
          <a:lstStyle/>
          <a:p>
            <a:fld id="{FF8C6B5C-AC03-4BA2-9063-1F5FDF4C7DB7}" type="slidenum">
              <a:rPr lang="en-US" smtClean="0"/>
              <a:t>6</a:t>
            </a:fld>
            <a:endParaRPr lang="en-US"/>
          </a:p>
        </p:txBody>
      </p:sp>
    </p:spTree>
    <p:extLst>
      <p:ext uri="{BB962C8B-B14F-4D97-AF65-F5344CB8AC3E}">
        <p14:creationId xmlns:p14="http://schemas.microsoft.com/office/powerpoint/2010/main" val="20924971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WordArt 7"/>
          <p:cNvSpPr txBox="1">
            <a:spLocks noChangeArrowheads="1" noChangeShapeType="1" noTextEdit="1"/>
          </p:cNvSpPr>
          <p:nvPr/>
        </p:nvSpPr>
        <p:spPr bwMode="auto">
          <a:xfrm>
            <a:off x="1295400" y="152400"/>
            <a:ext cx="5257800" cy="533400"/>
          </a:xfrm>
          <a:prstGeom prst="rect">
            <a:avLst/>
          </a:prstGeom>
        </p:spPr>
        <p:txBody>
          <a:bodyPr vert="horz" wrap="none" lIns="91440" tIns="45720" rIns="91440" bIns="45720" numCol="1" rtlCol="0" fromWordArt="1" anchor="ctr">
            <a:prstTxWarp prst="textPlain">
              <a:avLst>
                <a:gd name="adj" fmla="val 50000"/>
              </a:avLst>
            </a:prstTxWarp>
            <a:normAutofit fontScale="925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r>
              <a:rPr lang="en-US" sz="3600" kern="10" spc="-180" smtClean="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II. Các công trình liên quan</a:t>
            </a:r>
            <a:endPar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endParaRPr>
          </a:p>
        </p:txBody>
      </p:sp>
      <p:sp>
        <p:nvSpPr>
          <p:cNvPr id="5" name="Slide Number Placeholder 4"/>
          <p:cNvSpPr>
            <a:spLocks noGrp="1"/>
          </p:cNvSpPr>
          <p:nvPr>
            <p:ph type="sldNum" sz="quarter" idx="12"/>
          </p:nvPr>
        </p:nvSpPr>
        <p:spPr/>
        <p:txBody>
          <a:bodyPr/>
          <a:lstStyle/>
          <a:p>
            <a:fld id="{FF8C6B5C-AC03-4BA2-9063-1F5FDF4C7DB7}" type="slidenum">
              <a:rPr lang="en-US" smtClean="0"/>
              <a:t>7</a:t>
            </a:fld>
            <a:endParaRPr lang="en-US"/>
          </a:p>
        </p:txBody>
      </p:sp>
      <p:sp>
        <p:nvSpPr>
          <p:cNvPr id="2" name="Content Placeholder 1"/>
          <p:cNvSpPr>
            <a:spLocks noGrp="1"/>
          </p:cNvSpPr>
          <p:nvPr>
            <p:ph idx="1"/>
          </p:nvPr>
        </p:nvSpPr>
        <p:spPr>
          <a:xfrm>
            <a:off x="457200" y="914400"/>
            <a:ext cx="8229600" cy="5029200"/>
          </a:xfrm>
        </p:spPr>
        <p:txBody>
          <a:bodyPr>
            <a:normAutofit/>
          </a:bodyPr>
          <a:lstStyle/>
          <a:p>
            <a:pPr algn="just"/>
            <a:r>
              <a:rPr lang="vi-VN" b="0">
                <a:solidFill>
                  <a:srgbClr val="0070C0"/>
                </a:solidFill>
              </a:rPr>
              <a:t>Syed Hamid Hussain Madni [1] đã nghiên cứu và đánh giá các kỹ thuật phân bổ tài nguyên trong môi trường đám </a:t>
            </a:r>
            <a:r>
              <a:rPr lang="vi-VN" b="0" smtClean="0">
                <a:solidFill>
                  <a:srgbClr val="0070C0"/>
                </a:solidFill>
              </a:rPr>
              <a:t>mây</a:t>
            </a:r>
            <a:r>
              <a:rPr lang="en-US" b="0" smtClean="0">
                <a:solidFill>
                  <a:srgbClr val="0070C0"/>
                </a:solidFill>
              </a:rPr>
              <a:t>.</a:t>
            </a:r>
          </a:p>
          <a:p>
            <a:pPr algn="just"/>
            <a:r>
              <a:rPr lang="vi-VN" b="0">
                <a:solidFill>
                  <a:srgbClr val="0070C0"/>
                </a:solidFill>
              </a:rPr>
              <a:t>Shubham </a:t>
            </a:r>
            <a:r>
              <a:rPr lang="vi-VN" b="0" smtClean="0">
                <a:solidFill>
                  <a:srgbClr val="0070C0"/>
                </a:solidFill>
              </a:rPr>
              <a:t>Sidana</a:t>
            </a:r>
            <a:r>
              <a:rPr lang="en-US" b="0" smtClean="0">
                <a:solidFill>
                  <a:srgbClr val="0070C0"/>
                </a:solidFill>
              </a:rPr>
              <a:t> </a:t>
            </a:r>
            <a:r>
              <a:rPr lang="en-US" b="0">
                <a:solidFill>
                  <a:srgbClr val="0070C0"/>
                </a:solidFill>
              </a:rPr>
              <a:t>và đồng </a:t>
            </a:r>
            <a:r>
              <a:rPr lang="en-US" b="0" smtClean="0">
                <a:solidFill>
                  <a:srgbClr val="0070C0"/>
                </a:solidFill>
              </a:rPr>
              <a:t>nghiệp, </a:t>
            </a:r>
            <a:r>
              <a:rPr lang="vi-VN" b="0" smtClean="0">
                <a:solidFill>
                  <a:srgbClr val="0070C0"/>
                </a:solidFill>
              </a:rPr>
              <a:t>trình </a:t>
            </a:r>
            <a:r>
              <a:rPr lang="vi-VN" b="0">
                <a:solidFill>
                  <a:srgbClr val="0070C0"/>
                </a:solidFill>
              </a:rPr>
              <a:t>bày thuật toán NBST [2] để cân bằng tải trên đám mây dựa trên sự sắp xếp tài nguyên theo tốc độ của VM và sẽ phân bổ tài nguyên yêu cầu cho người dùng. </a:t>
            </a:r>
            <a:endParaRPr lang="en-US" b="0" smtClean="0">
              <a:solidFill>
                <a:srgbClr val="0070C0"/>
              </a:solidFill>
            </a:endParaRPr>
          </a:p>
          <a:p>
            <a:pPr algn="just"/>
            <a:r>
              <a:rPr lang="vi-VN" b="0">
                <a:solidFill>
                  <a:srgbClr val="0070C0"/>
                </a:solidFill>
              </a:rPr>
              <a:t>Feilong </a:t>
            </a:r>
            <a:r>
              <a:rPr lang="vi-VN" b="0" smtClean="0">
                <a:solidFill>
                  <a:srgbClr val="0070C0"/>
                </a:solidFill>
              </a:rPr>
              <a:t>Tang[3</a:t>
            </a:r>
            <a:r>
              <a:rPr lang="vi-VN" b="0">
                <a:solidFill>
                  <a:srgbClr val="0070C0"/>
                </a:solidFill>
              </a:rPr>
              <a:t>] và các đồng nghiệp của ông đã đề xuất một thuật toán là DLBS - lập lịch cân bằng tải động cho môi trường đám mây. </a:t>
            </a:r>
            <a:endParaRPr lang="en-US" b="0">
              <a:solidFill>
                <a:srgbClr val="0070C0"/>
              </a:solidFill>
            </a:endParaRPr>
          </a:p>
        </p:txBody>
      </p:sp>
    </p:spTree>
    <p:extLst>
      <p:ext uri="{BB962C8B-B14F-4D97-AF65-F5344CB8AC3E}">
        <p14:creationId xmlns:p14="http://schemas.microsoft.com/office/powerpoint/2010/main" val="26176999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WordArt 7"/>
          <p:cNvSpPr txBox="1">
            <a:spLocks noChangeArrowheads="1" noChangeShapeType="1" noTextEdit="1"/>
          </p:cNvSpPr>
          <p:nvPr/>
        </p:nvSpPr>
        <p:spPr bwMode="auto">
          <a:xfrm>
            <a:off x="1295400" y="152400"/>
            <a:ext cx="5257800" cy="533400"/>
          </a:xfrm>
          <a:prstGeom prst="rect">
            <a:avLst/>
          </a:prstGeom>
        </p:spPr>
        <p:txBody>
          <a:bodyPr vert="horz" wrap="none" lIns="91440" tIns="45720" rIns="91440" bIns="45720" numCol="1" rtlCol="0" fromWordArt="1" anchor="ctr">
            <a:prstTxWarp prst="textPlain">
              <a:avLst>
                <a:gd name="adj" fmla="val 50000"/>
              </a:avLst>
            </a:prstTxWarp>
            <a:normAutofit fontScale="925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r>
              <a:rPr lang="en-US" sz="360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II. Các công trình liên quan</a:t>
            </a:r>
          </a:p>
        </p:txBody>
      </p:sp>
      <p:sp>
        <p:nvSpPr>
          <p:cNvPr id="5" name="Slide Number Placeholder 4"/>
          <p:cNvSpPr>
            <a:spLocks noGrp="1"/>
          </p:cNvSpPr>
          <p:nvPr>
            <p:ph type="sldNum" sz="quarter" idx="12"/>
          </p:nvPr>
        </p:nvSpPr>
        <p:spPr/>
        <p:txBody>
          <a:bodyPr/>
          <a:lstStyle/>
          <a:p>
            <a:fld id="{FF8C6B5C-AC03-4BA2-9063-1F5FDF4C7DB7}" type="slidenum">
              <a:rPr lang="en-US" smtClean="0"/>
              <a:t>8</a:t>
            </a:fld>
            <a:endParaRPr lang="en-US"/>
          </a:p>
        </p:txBody>
      </p:sp>
      <p:sp>
        <p:nvSpPr>
          <p:cNvPr id="2" name="Content Placeholder 1"/>
          <p:cNvSpPr>
            <a:spLocks noGrp="1"/>
          </p:cNvSpPr>
          <p:nvPr>
            <p:ph idx="1"/>
          </p:nvPr>
        </p:nvSpPr>
        <p:spPr>
          <a:xfrm>
            <a:off x="457200" y="1143000"/>
            <a:ext cx="8229600" cy="4800600"/>
          </a:xfrm>
        </p:spPr>
        <p:txBody>
          <a:bodyPr>
            <a:normAutofit/>
          </a:bodyPr>
          <a:lstStyle/>
          <a:p>
            <a:pPr marL="638175" lvl="1" indent="-457200" algn="just">
              <a:buClr>
                <a:srgbClr val="FF0000"/>
              </a:buClr>
              <a:buFont typeface="Arial" panose="020B0604020202020204" pitchFamily="34" charset="0"/>
              <a:buChar char="•"/>
            </a:pPr>
            <a:r>
              <a:rPr lang="en-US" sz="3000" b="0" smtClean="0">
                <a:solidFill>
                  <a:srgbClr val="0070C0"/>
                </a:solidFill>
                <a:latin typeface="Times New Roman"/>
                <a:ea typeface="Times New Roman"/>
                <a:cs typeface="Times New Roman"/>
              </a:rPr>
              <a:t>Sambit </a:t>
            </a:r>
            <a:r>
              <a:rPr lang="en-US" sz="3000" b="0">
                <a:solidFill>
                  <a:srgbClr val="0070C0"/>
                </a:solidFill>
                <a:latin typeface="Times New Roman"/>
                <a:ea typeface="Times New Roman"/>
                <a:cs typeface="Times New Roman"/>
              </a:rPr>
              <a:t>Kumar Mishra [4] trình bày một cách tiếp cận cân bằng tải mới để tổ chức các tài nguyên ảo hóa của trung tâm dữ liệu một cách hiệu </a:t>
            </a:r>
            <a:r>
              <a:rPr lang="en-US" sz="3000" b="0" smtClean="0">
                <a:solidFill>
                  <a:srgbClr val="0070C0"/>
                </a:solidFill>
                <a:latin typeface="Times New Roman"/>
                <a:ea typeface="Times New Roman"/>
                <a:cs typeface="Times New Roman"/>
              </a:rPr>
              <a:t>quả.</a:t>
            </a:r>
          </a:p>
          <a:p>
            <a:pPr marL="638175" lvl="1" indent="-457200" algn="just">
              <a:buClr>
                <a:srgbClr val="FF0000"/>
              </a:buClr>
              <a:buFont typeface="Arial" panose="020B0604020202020204" pitchFamily="34" charset="0"/>
              <a:buChar char="•"/>
            </a:pPr>
            <a:r>
              <a:rPr lang="en-US" sz="3000" b="0" smtClean="0">
                <a:solidFill>
                  <a:srgbClr val="0070C0"/>
                </a:solidFill>
                <a:latin typeface="Times New Roman"/>
                <a:ea typeface="Times New Roman"/>
                <a:cs typeface="Times New Roman"/>
              </a:rPr>
              <a:t>Trong </a:t>
            </a:r>
            <a:r>
              <a:rPr lang="en-US" sz="3000" b="0">
                <a:solidFill>
                  <a:srgbClr val="0070C0"/>
                </a:solidFill>
                <a:latin typeface="Times New Roman"/>
                <a:ea typeface="Times New Roman"/>
                <a:cs typeface="Times New Roman"/>
              </a:rPr>
              <a:t>bài báo này [5], Sobhan Omranian-Khorasani </a:t>
            </a:r>
            <a:r>
              <a:rPr lang="en-US" sz="3000" b="0" smtClean="0">
                <a:solidFill>
                  <a:srgbClr val="0070C0"/>
                </a:solidFill>
                <a:latin typeface="Times New Roman"/>
                <a:ea typeface="Times New Roman"/>
                <a:cs typeface="Times New Roman"/>
              </a:rPr>
              <a:t>và các đồng nghiệp </a:t>
            </a:r>
            <a:r>
              <a:rPr lang="en-US" sz="3000" b="0">
                <a:solidFill>
                  <a:srgbClr val="0070C0"/>
                </a:solidFill>
                <a:latin typeface="Times New Roman"/>
                <a:ea typeface="Times New Roman"/>
                <a:cs typeface="Times New Roman"/>
              </a:rPr>
              <a:t>đã trình bày một thuật toán heuristic để lên lịch cho các quy trình công việc bị hạn chế về thời hạn là DCLB (Hạn mức dựa trên mức giới hạn).</a:t>
            </a:r>
          </a:p>
          <a:p>
            <a:pPr marL="180975" lvl="1" indent="0" algn="just">
              <a:buNone/>
            </a:pPr>
            <a:endParaRPr lang="en-US" b="0">
              <a:solidFill>
                <a:srgbClr val="0070C0"/>
              </a:solidFill>
            </a:endParaRPr>
          </a:p>
        </p:txBody>
      </p:sp>
    </p:spTree>
    <p:extLst>
      <p:ext uri="{BB962C8B-B14F-4D97-AF65-F5344CB8AC3E}">
        <p14:creationId xmlns:p14="http://schemas.microsoft.com/office/powerpoint/2010/main" val="6396334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WordArt 7"/>
          <p:cNvSpPr txBox="1">
            <a:spLocks noChangeArrowheads="1" noChangeShapeType="1" noTextEdit="1"/>
          </p:cNvSpPr>
          <p:nvPr/>
        </p:nvSpPr>
        <p:spPr bwMode="auto">
          <a:xfrm>
            <a:off x="1295400" y="152400"/>
            <a:ext cx="5257800" cy="533400"/>
          </a:xfrm>
          <a:prstGeom prst="rect">
            <a:avLst/>
          </a:prstGeom>
        </p:spPr>
        <p:txBody>
          <a:bodyPr vert="horz" wrap="none" lIns="91440" tIns="45720" rIns="91440" bIns="45720" numCol="1" rtlCol="0" fromWordArt="1" anchor="ctr">
            <a:prstTxWarp prst="textPlain">
              <a:avLst>
                <a:gd name="adj" fmla="val 50000"/>
              </a:avLst>
            </a:prstTxWarp>
            <a:normAutofit fontScale="925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600" b="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II. Các công trình liên quan</a:t>
            </a:r>
          </a:p>
        </p:txBody>
      </p:sp>
      <p:sp>
        <p:nvSpPr>
          <p:cNvPr id="5" name="Slide Number Placeholder 4"/>
          <p:cNvSpPr>
            <a:spLocks noGrp="1"/>
          </p:cNvSpPr>
          <p:nvPr>
            <p:ph type="sldNum" sz="quarter" idx="12"/>
          </p:nvPr>
        </p:nvSpPr>
        <p:spPr/>
        <p:txBody>
          <a:bodyPr/>
          <a:lstStyle/>
          <a:p>
            <a:fld id="{FF8C6B5C-AC03-4BA2-9063-1F5FDF4C7DB7}" type="slidenum">
              <a:rPr lang="en-US" smtClean="0"/>
              <a:t>9</a:t>
            </a:fld>
            <a:endParaRPr lang="en-US"/>
          </a:p>
        </p:txBody>
      </p:sp>
      <p:sp>
        <p:nvSpPr>
          <p:cNvPr id="2" name="Content Placeholder 1"/>
          <p:cNvSpPr>
            <a:spLocks noGrp="1"/>
          </p:cNvSpPr>
          <p:nvPr>
            <p:ph idx="1"/>
          </p:nvPr>
        </p:nvSpPr>
        <p:spPr>
          <a:xfrm>
            <a:off x="457200" y="878541"/>
            <a:ext cx="8229600" cy="5105400"/>
          </a:xfrm>
        </p:spPr>
        <p:txBody>
          <a:bodyPr>
            <a:normAutofit lnSpcReduction="10000"/>
          </a:bodyPr>
          <a:lstStyle/>
          <a:p>
            <a:pPr marL="638175" lvl="1" indent="-457200" algn="just">
              <a:buClr>
                <a:srgbClr val="FF0000"/>
              </a:buClr>
              <a:buFont typeface="Arial" panose="020B0604020202020204" pitchFamily="34" charset="0"/>
              <a:buChar char="•"/>
            </a:pPr>
            <a:r>
              <a:rPr lang="en-US" b="0" smtClean="0">
                <a:solidFill>
                  <a:srgbClr val="0070C0"/>
                </a:solidFill>
                <a:latin typeface="Times New Roman" panose="02020603050405020304" pitchFamily="18" charset="0"/>
                <a:cs typeface="Times New Roman" panose="02020603050405020304" pitchFamily="18" charset="0"/>
              </a:rPr>
              <a:t>Atyaf Dhari và đồng nghiệp[6</a:t>
            </a:r>
            <a:r>
              <a:rPr lang="en-US" b="0">
                <a:solidFill>
                  <a:srgbClr val="0070C0"/>
                </a:solidFill>
                <a:latin typeface="Times New Roman" panose="02020603050405020304" pitchFamily="18" charset="0"/>
                <a:cs typeface="Times New Roman" panose="02020603050405020304" pitchFamily="18" charset="0"/>
              </a:rPr>
              <a:t>] đã đề xuất thuật toán lập lịch LDAB để đạt </a:t>
            </a:r>
            <a:r>
              <a:rPr lang="en-US" b="0" smtClean="0">
                <a:solidFill>
                  <a:srgbClr val="0070C0"/>
                </a:solidFill>
                <a:latin typeface="Times New Roman" panose="02020603050405020304" pitchFamily="18" charset="0"/>
                <a:cs typeface="Times New Roman" panose="02020603050405020304" pitchFamily="18" charset="0"/>
              </a:rPr>
              <a:t>được </a:t>
            </a:r>
            <a:r>
              <a:rPr lang="en-US" b="0">
                <a:solidFill>
                  <a:srgbClr val="0070C0"/>
                </a:solidFill>
                <a:latin typeface="Times New Roman" panose="02020603050405020304" pitchFamily="18" charset="0"/>
                <a:cs typeface="Times New Roman" panose="02020603050405020304" pitchFamily="18" charset="0"/>
              </a:rPr>
              <a:t>cân bằng tải và QoS</a:t>
            </a:r>
            <a:r>
              <a:rPr lang="en-US" b="0" smtClean="0">
                <a:solidFill>
                  <a:srgbClr val="0070C0"/>
                </a:solidFill>
                <a:latin typeface="Times New Roman" panose="02020603050405020304" pitchFamily="18" charset="0"/>
                <a:cs typeface="Times New Roman" panose="02020603050405020304" pitchFamily="18" charset="0"/>
              </a:rPr>
              <a:t>.</a:t>
            </a:r>
          </a:p>
          <a:p>
            <a:pPr marL="638175" lvl="1" indent="-457200" algn="just">
              <a:buClr>
                <a:srgbClr val="FF0000"/>
              </a:buClr>
              <a:buFont typeface="Times New Roman" panose="02020603050405020304" pitchFamily="18" charset="0"/>
              <a:buChar char="•"/>
            </a:pPr>
            <a:r>
              <a:rPr lang="en-US" b="0" smtClean="0">
                <a:solidFill>
                  <a:srgbClr val="0070C0"/>
                </a:solidFill>
                <a:latin typeface="Times New Roman" panose="02020603050405020304" pitchFamily="18" charset="0"/>
                <a:cs typeface="Times New Roman" panose="02020603050405020304" pitchFamily="18" charset="0"/>
              </a:rPr>
              <a:t>Mark </a:t>
            </a:r>
            <a:r>
              <a:rPr lang="vi-VN" b="0" smtClean="0">
                <a:solidFill>
                  <a:srgbClr val="0070C0"/>
                </a:solidFill>
                <a:latin typeface="Times New Roman" panose="02020603050405020304" pitchFamily="18" charset="0"/>
                <a:cs typeface="Times New Roman" panose="02020603050405020304" pitchFamily="18" charset="0"/>
              </a:rPr>
              <a:t>van </a:t>
            </a:r>
            <a:r>
              <a:rPr lang="vi-VN" b="0">
                <a:solidFill>
                  <a:srgbClr val="0070C0"/>
                </a:solidFill>
                <a:latin typeface="Times New Roman" panose="02020603050405020304" pitchFamily="18" charset="0"/>
                <a:cs typeface="Times New Roman" panose="02020603050405020304" pitchFamily="18" charset="0"/>
              </a:rPr>
              <a:t>der Boor </a:t>
            </a:r>
            <a:r>
              <a:rPr lang="en-US" b="0" smtClean="0">
                <a:solidFill>
                  <a:srgbClr val="0070C0"/>
                </a:solidFill>
                <a:latin typeface="Times New Roman" panose="02020603050405020304" pitchFamily="18" charset="0"/>
                <a:cs typeface="Times New Roman" panose="02020603050405020304" pitchFamily="18" charset="0"/>
              </a:rPr>
              <a:t>và đồng nghiệp</a:t>
            </a:r>
            <a:r>
              <a:rPr lang="vi-VN" b="0" smtClean="0">
                <a:solidFill>
                  <a:srgbClr val="0070C0"/>
                </a:solidFill>
                <a:latin typeface="Times New Roman" panose="02020603050405020304" pitchFamily="18" charset="0"/>
                <a:cs typeface="Times New Roman" panose="02020603050405020304" pitchFamily="18" charset="0"/>
              </a:rPr>
              <a:t>[8</a:t>
            </a:r>
            <a:r>
              <a:rPr lang="vi-VN" b="0">
                <a:solidFill>
                  <a:srgbClr val="0070C0"/>
                </a:solidFill>
                <a:latin typeface="Times New Roman" panose="02020603050405020304" pitchFamily="18" charset="0"/>
                <a:cs typeface="Times New Roman" panose="02020603050405020304" pitchFamily="18" charset="0"/>
              </a:rPr>
              <a:t>] giới thiệu hai cải tiến của sơ đồ JIQ thông thường nơi các mã thông báo được phân phối không đồng đều hoặc đôi khi được trao đổi giữa các người gửi khác nhau</a:t>
            </a:r>
            <a:r>
              <a:rPr lang="vi-VN" b="0" smtClean="0">
                <a:solidFill>
                  <a:srgbClr val="0070C0"/>
                </a:solidFill>
                <a:latin typeface="Times New Roman" panose="02020603050405020304" pitchFamily="18" charset="0"/>
                <a:cs typeface="Times New Roman" panose="02020603050405020304" pitchFamily="18" charset="0"/>
              </a:rPr>
              <a:t>.</a:t>
            </a:r>
            <a:endParaRPr lang="en-US" b="0" smtClean="0">
              <a:solidFill>
                <a:srgbClr val="0070C0"/>
              </a:solidFill>
              <a:latin typeface="Times New Roman" panose="02020603050405020304" pitchFamily="18" charset="0"/>
              <a:cs typeface="Times New Roman" panose="02020603050405020304" pitchFamily="18" charset="0"/>
            </a:endParaRPr>
          </a:p>
          <a:p>
            <a:pPr marL="638175" lvl="1" indent="-457200" algn="just">
              <a:buClr>
                <a:srgbClr val="FF0000"/>
              </a:buClr>
              <a:buFont typeface="Times New Roman" panose="02020603050405020304" pitchFamily="18" charset="0"/>
              <a:buChar char="•"/>
            </a:pPr>
            <a:r>
              <a:rPr lang="vi-VN" b="0">
                <a:solidFill>
                  <a:srgbClr val="0070C0"/>
                </a:solidFill>
                <a:latin typeface="Times New Roman" panose="02020603050405020304" pitchFamily="18" charset="0"/>
                <a:cs typeface="Times New Roman" panose="02020603050405020304" pitchFamily="18" charset="0"/>
              </a:rPr>
              <a:t>Trong bài báo [9], ý tưởng là kết hợp các thuật toán Robin có trọng số và Max Min để tạo thành một thuật toán cân bằng tải hiệu quả Trọng số MaxMin và thuật toán này đã giảm hai tham số quan trọng: thời gian chờ và thời gian phản hồi.</a:t>
            </a:r>
            <a:endParaRPr lang="en-US" b="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10898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
            <a:ext cx="7239000" cy="1066800"/>
          </a:xfrm>
        </p:spPr>
        <p:txBody>
          <a:bodyPr>
            <a:normAutofit/>
          </a:bodyPr>
          <a:lstStyle/>
          <a:p>
            <a:pPr lvl="0" algn="l">
              <a:spcBef>
                <a:spcPts val="0"/>
              </a:spcBef>
            </a:pPr>
            <a:r>
              <a:rPr lang="en-US" sz="3300" b="0" kern="10" spc="-180">
                <a:ln w="9525">
                  <a:solidFill>
                    <a:srgbClr val="000000"/>
                  </a:solidFill>
                  <a:round/>
                  <a:headEnd/>
                  <a:tailEnd/>
                </a:ln>
                <a:solidFill>
                  <a:srgbClr val="FFFFFF"/>
                </a:solidFill>
                <a:effectLst>
                  <a:outerShdw dist="35921" dir="2700000" algn="ctr" rotWithShape="0">
                    <a:srgbClr val="868686"/>
                  </a:outerShdw>
                </a:effectLst>
                <a:latin typeface="Times New Roman"/>
                <a:cs typeface="Times New Roman"/>
              </a:rPr>
              <a:t>II. Các công trình liên quan</a:t>
            </a:r>
          </a:p>
        </p:txBody>
      </p:sp>
      <p:sp>
        <p:nvSpPr>
          <p:cNvPr id="3" name="Content Placeholder 2"/>
          <p:cNvSpPr>
            <a:spLocks noGrp="1"/>
          </p:cNvSpPr>
          <p:nvPr>
            <p:ph idx="1"/>
          </p:nvPr>
        </p:nvSpPr>
        <p:spPr>
          <a:xfrm>
            <a:off x="457200" y="1143000"/>
            <a:ext cx="8229600" cy="4800600"/>
          </a:xfrm>
        </p:spPr>
        <p:txBody>
          <a:bodyPr>
            <a:normAutofit lnSpcReduction="10000"/>
          </a:bodyPr>
          <a:lstStyle/>
          <a:p>
            <a:pPr algn="just"/>
            <a:r>
              <a:rPr lang="en-US">
                <a:solidFill>
                  <a:srgbClr val="0070C0"/>
                </a:solidFill>
                <a:latin typeface="Times New Roman" panose="02020603050405020304" pitchFamily="18" charset="0"/>
                <a:cs typeface="Times New Roman" panose="02020603050405020304" pitchFamily="18" charset="0"/>
              </a:rPr>
              <a:t> </a:t>
            </a:r>
            <a:r>
              <a:rPr lang="vi-VN" b="0" smtClean="0">
                <a:solidFill>
                  <a:srgbClr val="0070C0"/>
                </a:solidFill>
                <a:latin typeface="Times New Roman" panose="02020603050405020304" pitchFamily="18" charset="0"/>
                <a:cs typeface="Times New Roman" panose="02020603050405020304" pitchFamily="18" charset="0"/>
              </a:rPr>
              <a:t>Mohammad </a:t>
            </a:r>
            <a:r>
              <a:rPr lang="vi-VN" b="0">
                <a:solidFill>
                  <a:srgbClr val="0070C0"/>
                </a:solidFill>
                <a:latin typeface="Times New Roman" panose="02020603050405020304" pitchFamily="18" charset="0"/>
                <a:cs typeface="Times New Roman" panose="02020603050405020304" pitchFamily="18" charset="0"/>
              </a:rPr>
              <a:t>Riyaz Belgaum </a:t>
            </a:r>
            <a:r>
              <a:rPr lang="en-US" b="0" smtClean="0">
                <a:solidFill>
                  <a:srgbClr val="0070C0"/>
                </a:solidFill>
                <a:latin typeface="Times New Roman" panose="02020603050405020304" pitchFamily="18" charset="0"/>
                <a:cs typeface="Times New Roman" panose="02020603050405020304" pitchFamily="18" charset="0"/>
              </a:rPr>
              <a:t>cùng đồng nghiệp</a:t>
            </a:r>
            <a:r>
              <a:rPr lang="vi-VN" b="0" smtClean="0">
                <a:solidFill>
                  <a:srgbClr val="0070C0"/>
                </a:solidFill>
                <a:latin typeface="Times New Roman" panose="02020603050405020304" pitchFamily="18" charset="0"/>
                <a:cs typeface="Times New Roman" panose="02020603050405020304" pitchFamily="18" charset="0"/>
              </a:rPr>
              <a:t>[10</a:t>
            </a:r>
            <a:r>
              <a:rPr lang="vi-VN" b="0">
                <a:solidFill>
                  <a:srgbClr val="0070C0"/>
                </a:solidFill>
                <a:latin typeface="Times New Roman" panose="02020603050405020304" pitchFamily="18" charset="0"/>
                <a:cs typeface="Times New Roman" panose="02020603050405020304" pitchFamily="18" charset="0"/>
              </a:rPr>
              <a:t>], các thuật toán lập lịch tác vụ khác nhau được nghiên cứu để trình bày phân bổ động các tài nguyên theo từng loại và cách mỗi thuật toán lập lịch này điều chỉnh để xử lý tải và có tính toán hiệu năng cao. </a:t>
            </a:r>
            <a:endParaRPr lang="en-US" b="0" smtClean="0">
              <a:solidFill>
                <a:srgbClr val="0070C0"/>
              </a:solidFill>
              <a:latin typeface="Times New Roman" panose="02020603050405020304" pitchFamily="18" charset="0"/>
              <a:cs typeface="Times New Roman" panose="02020603050405020304" pitchFamily="18" charset="0"/>
            </a:endParaRPr>
          </a:p>
          <a:p>
            <a:pPr algn="just"/>
            <a:r>
              <a:rPr lang="vi-VN" b="0">
                <a:solidFill>
                  <a:srgbClr val="0070C0"/>
                </a:solidFill>
                <a:latin typeface="Times New Roman" panose="02020603050405020304" pitchFamily="18" charset="0"/>
                <a:cs typeface="Times New Roman" panose="02020603050405020304" pitchFamily="18" charset="0"/>
              </a:rPr>
              <a:t>Để cải thiện tính khả dụng và liên tục của điện toán đám mây [9], [11], các tác giả giới thiệu một phương pháp cân bằng tải giúp giảm thời gian phản hồi và độ trễ của đám mây. Bằng cách nghiên cứu cách sao chép dữ liệu từ VM nguồn sang VM đích nơi VM nguồn bị lỗi, mục tiêu là để người dùng truy cập thông tin liên tục.</a:t>
            </a:r>
            <a:endParaRPr lang="en-US" b="0" smtClean="0">
              <a:solidFill>
                <a:srgbClr val="0070C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F8C6B5C-AC03-4BA2-9063-1F5FDF4C7DB7}" type="slidenum">
              <a:rPr lang="en-US" smtClean="0"/>
              <a:t>10</a:t>
            </a:fld>
            <a:endParaRPr lang="en-US"/>
          </a:p>
        </p:txBody>
      </p:sp>
    </p:spTree>
    <p:extLst>
      <p:ext uri="{BB962C8B-B14F-4D97-AF65-F5344CB8AC3E}">
        <p14:creationId xmlns:p14="http://schemas.microsoft.com/office/powerpoint/2010/main" val="12494123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143000"/>
            <a:ext cx="8229600" cy="4724400"/>
          </a:xfrm>
        </p:spPr>
        <p:txBody>
          <a:bodyPr rtlCol="0">
            <a:normAutofit/>
          </a:bodyPr>
          <a:lstStyle/>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4" name="WordArt 4"/>
          <p:cNvSpPr>
            <a:spLocks noGrp="1" noChangeArrowheads="1" noChangeShapeType="1" noTextEdit="1"/>
          </p:cNvSpPr>
          <p:nvPr>
            <p:ph type="title"/>
          </p:nvPr>
        </p:nvSpPr>
        <p:spPr bwMode="auto">
          <a:xfrm>
            <a:off x="1447800" y="228600"/>
            <a:ext cx="4876800" cy="833718"/>
          </a:xfrm>
          <a:prstGeom prst="rect">
            <a:avLst/>
          </a:prstGeom>
        </p:spPr>
        <p:txBody>
          <a:bodyPr wrap="none" fromWordArt="1">
            <a:prstTxWarp prst="textPlain">
              <a:avLst>
                <a:gd name="adj" fmla="val 50000"/>
              </a:avLst>
            </a:prstTxWarp>
            <a:normAutofit/>
          </a:bodyPr>
          <a:lstStyle/>
          <a:p>
            <a:pPr algn="ctr"/>
            <a:r>
              <a:rPr lang="en-US" sz="3600" kern="10" spc="-180" smtClean="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rPr>
              <a:t>III.  Đề xuất thuật toán</a:t>
            </a:r>
            <a:endParaRPr lang="en-US" sz="3600" kern="10" spc="-18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11</a:t>
            </a:fld>
            <a:endParaRPr lang="en-US"/>
          </a:p>
        </p:txBody>
      </p:sp>
      <p:sp>
        <p:nvSpPr>
          <p:cNvPr id="5" name="Content Placeholder 2"/>
          <p:cNvSpPr txBox="1">
            <a:spLocks/>
          </p:cNvSpPr>
          <p:nvPr/>
        </p:nvSpPr>
        <p:spPr>
          <a:xfrm>
            <a:off x="304800" y="1219200"/>
            <a:ext cx="8382000" cy="4957482"/>
          </a:xfrm>
          <a:prstGeom prst="rect">
            <a:avLst/>
          </a:prstGeom>
        </p:spPr>
        <p:txBody>
          <a:bodyPr vert="horz" lIns="91440" tIns="45720" rIns="91440" bIns="45720" rtlCol="0">
            <a:normAutofit fontScale="40000" lnSpcReduction="20000"/>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200000"/>
              </a:lnSpc>
              <a:buNone/>
              <a:tabLst>
                <a:tab pos="74295" algn="l"/>
              </a:tabLst>
            </a:pPr>
            <a:r>
              <a:rPr lang="vi-VN" sz="5900" b="0" smtClean="0">
                <a:solidFill>
                  <a:srgbClr val="0070C0"/>
                </a:solidFill>
                <a:latin typeface="+mj-lt"/>
                <a:ea typeface="Times New Roman"/>
                <a:cs typeface="Times New Roman"/>
              </a:rPr>
              <a:t>Để </a:t>
            </a:r>
            <a:r>
              <a:rPr lang="vi-VN" sz="5900" b="0">
                <a:solidFill>
                  <a:srgbClr val="0070C0"/>
                </a:solidFill>
                <a:latin typeface="+mj-lt"/>
                <a:ea typeface="Times New Roman"/>
                <a:cs typeface="Times New Roman"/>
              </a:rPr>
              <a:t>cải thiện thời gian phản hồi cho người dùng (UserBase) và thời gian xử lý của trung tâm dữ liệu. Chúng tôi đề xuất thuật toán điều chỉnh tiết lưu(</a:t>
            </a:r>
            <a:r>
              <a:rPr lang="vi-VN" sz="5900">
                <a:solidFill>
                  <a:srgbClr val="FF0000"/>
                </a:solidFill>
                <a:latin typeface="+mj-lt"/>
                <a:ea typeface="Times New Roman"/>
                <a:cs typeface="Times New Roman"/>
              </a:rPr>
              <a:t>Throttled Modified </a:t>
            </a:r>
            <a:r>
              <a:rPr lang="vi-VN" sz="5900" smtClean="0">
                <a:solidFill>
                  <a:srgbClr val="FF0000"/>
                </a:solidFill>
                <a:latin typeface="+mj-lt"/>
                <a:ea typeface="Times New Roman"/>
                <a:cs typeface="Times New Roman"/>
              </a:rPr>
              <a:t>Algorithm(TMA</a:t>
            </a:r>
            <a:r>
              <a:rPr lang="vi-VN" sz="5900">
                <a:solidFill>
                  <a:srgbClr val="FF0000"/>
                </a:solidFill>
                <a:latin typeface="+mj-lt"/>
                <a:ea typeface="Times New Roman"/>
                <a:cs typeface="Times New Roman"/>
              </a:rPr>
              <a:t>)</a:t>
            </a:r>
            <a:r>
              <a:rPr lang="vi-VN" sz="5900" b="0">
                <a:solidFill>
                  <a:srgbClr val="0070C0"/>
                </a:solidFill>
                <a:latin typeface="+mj-lt"/>
                <a:ea typeface="Times New Roman"/>
                <a:cs typeface="Times New Roman"/>
              </a:rPr>
              <a:t>) bằng cách phân bổ lại các nhiệm vụ một cách hiệu quả và nó đã được triển khai tại </a:t>
            </a:r>
            <a:r>
              <a:rPr lang="vi-VN" sz="5900">
                <a:solidFill>
                  <a:srgbClr val="0070C0"/>
                </a:solidFill>
                <a:latin typeface="+mj-lt"/>
                <a:ea typeface="Times New Roman"/>
                <a:cs typeface="Times New Roman"/>
              </a:rPr>
              <a:t>VmLoadBalancer</a:t>
            </a:r>
            <a:r>
              <a:rPr lang="vi-VN" sz="5900" b="0">
                <a:solidFill>
                  <a:srgbClr val="0070C0"/>
                </a:solidFill>
                <a:latin typeface="+mj-lt"/>
                <a:ea typeface="Times New Roman"/>
                <a:cs typeface="Times New Roman"/>
              </a:rPr>
              <a:t> trong Bộ điều khiển trung tâm dữ </a:t>
            </a:r>
            <a:r>
              <a:rPr lang="vi-VN" sz="5900" b="0" smtClean="0">
                <a:solidFill>
                  <a:srgbClr val="0070C0"/>
                </a:solidFill>
                <a:latin typeface="+mj-lt"/>
                <a:ea typeface="Times New Roman"/>
                <a:cs typeface="Times New Roman"/>
              </a:rPr>
              <a:t>liệu</a:t>
            </a:r>
            <a:r>
              <a:rPr lang="en-US" sz="6000">
                <a:solidFill>
                  <a:srgbClr val="0070C0"/>
                </a:solidFill>
                <a:ea typeface="Times New Roman"/>
                <a:cs typeface="Times New Roman"/>
              </a:rPr>
              <a:t> </a:t>
            </a:r>
            <a:r>
              <a:rPr lang="en-US" sz="6000" smtClean="0">
                <a:solidFill>
                  <a:srgbClr val="0070C0"/>
                </a:solidFill>
                <a:ea typeface="Times New Roman"/>
                <a:cs typeface="Times New Roman"/>
              </a:rPr>
              <a:t>(Data </a:t>
            </a:r>
            <a:r>
              <a:rPr lang="en-US" sz="6000">
                <a:solidFill>
                  <a:srgbClr val="0070C0"/>
                </a:solidFill>
                <a:ea typeface="Times New Roman"/>
                <a:cs typeface="Times New Roman"/>
              </a:rPr>
              <a:t>Center </a:t>
            </a:r>
            <a:r>
              <a:rPr lang="en-US" sz="6000" smtClean="0">
                <a:solidFill>
                  <a:srgbClr val="0070C0"/>
                </a:solidFill>
                <a:ea typeface="Times New Roman"/>
                <a:cs typeface="Times New Roman"/>
              </a:rPr>
              <a:t>Controller)</a:t>
            </a:r>
            <a:r>
              <a:rPr lang="vi-VN" sz="5900" b="0" smtClean="0">
                <a:solidFill>
                  <a:srgbClr val="0070C0"/>
                </a:solidFill>
                <a:latin typeface="+mj-lt"/>
                <a:ea typeface="Times New Roman"/>
                <a:cs typeface="Times New Roman"/>
              </a:rPr>
              <a:t>, </a:t>
            </a:r>
            <a:r>
              <a:rPr lang="vi-VN" sz="5900" b="0">
                <a:solidFill>
                  <a:srgbClr val="0070C0"/>
                </a:solidFill>
                <a:latin typeface="+mj-lt"/>
                <a:ea typeface="Times New Roman"/>
                <a:cs typeface="Times New Roman"/>
              </a:rPr>
              <a:t>nó đã được cải thiện dựa trên Thuật toán điều chỉnh(</a:t>
            </a:r>
            <a:r>
              <a:rPr lang="vi-VN" sz="5900">
                <a:solidFill>
                  <a:srgbClr val="FF0000"/>
                </a:solidFill>
                <a:latin typeface="+mj-lt"/>
                <a:ea typeface="Times New Roman"/>
                <a:cs typeface="Times New Roman"/>
              </a:rPr>
              <a:t>Throttled Algorithm</a:t>
            </a:r>
            <a:r>
              <a:rPr lang="vi-VN" sz="5900" b="0">
                <a:solidFill>
                  <a:srgbClr val="0070C0"/>
                </a:solidFill>
                <a:latin typeface="+mj-lt"/>
                <a:ea typeface="Times New Roman"/>
                <a:cs typeface="Times New Roman"/>
              </a:rPr>
              <a:t>).</a:t>
            </a:r>
            <a:endParaRPr lang="en-US" sz="5900" b="0" smtClean="0">
              <a:solidFill>
                <a:srgbClr val="0070C0"/>
              </a:solidFill>
              <a:latin typeface="+mj-lt"/>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Tree>
    <p:extLst>
      <p:ext uri="{BB962C8B-B14F-4D97-AF65-F5344CB8AC3E}">
        <p14:creationId xmlns:p14="http://schemas.microsoft.com/office/powerpoint/2010/main" val="1345883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143000"/>
            <a:ext cx="8229600" cy="4724400"/>
          </a:xfrm>
        </p:spPr>
        <p:txBody>
          <a:bodyPr rtlCol="0">
            <a:normAutofit/>
          </a:bodyPr>
          <a:lstStyle/>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4" name="WordArt 4"/>
          <p:cNvSpPr>
            <a:spLocks noGrp="1" noChangeArrowheads="1" noChangeShapeType="1" noTextEdit="1"/>
          </p:cNvSpPr>
          <p:nvPr>
            <p:ph type="title"/>
          </p:nvPr>
        </p:nvSpPr>
        <p:spPr bwMode="auto">
          <a:xfrm>
            <a:off x="1447800" y="228600"/>
            <a:ext cx="4876800" cy="833718"/>
          </a:xfrm>
          <a:prstGeom prst="rect">
            <a:avLst/>
          </a:prstGeom>
        </p:spPr>
        <p:txBody>
          <a:bodyPr wrap="none" fromWordArt="1">
            <a:prstTxWarp prst="textPlain">
              <a:avLst>
                <a:gd name="adj" fmla="val 50000"/>
              </a:avLst>
            </a:prstTxWarp>
            <a:normAutofit/>
          </a:bodyPr>
          <a:lstStyle/>
          <a:p>
            <a:pPr algn="ctr"/>
            <a:r>
              <a:rPr lang="en-US" sz="3600" kern="10" spc="-180" smtClean="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rPr>
              <a:t>III.  Đề xuất thuật toán</a:t>
            </a:r>
            <a:endParaRPr lang="en-US" sz="3600" kern="10" spc="-18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12</a:t>
            </a:fld>
            <a:endParaRPr lang="en-US"/>
          </a:p>
        </p:txBody>
      </p:sp>
      <p:sp>
        <p:nvSpPr>
          <p:cNvPr id="5" name="Content Placeholder 2"/>
          <p:cNvSpPr txBox="1">
            <a:spLocks/>
          </p:cNvSpPr>
          <p:nvPr/>
        </p:nvSpPr>
        <p:spPr>
          <a:xfrm>
            <a:off x="304800" y="1219200"/>
            <a:ext cx="8382000" cy="4957482"/>
          </a:xfrm>
          <a:prstGeom prst="rect">
            <a:avLst/>
          </a:prstGeom>
        </p:spPr>
        <p:txBody>
          <a:bodyPr vert="horz" lIns="91440" tIns="45720" rIns="91440" bIns="45720" rtlCol="0">
            <a:normAutofit/>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5000"/>
              </a:lnSpc>
              <a:buFont typeface="Arial" panose="020B0604020202020204" pitchFamily="34" charset="0"/>
              <a:buNone/>
              <a:tabLst>
                <a:tab pos="74295" algn="l"/>
              </a:tabLst>
            </a:pPr>
            <a:endParaRPr lang="en-US" sz="4800" smtClean="0">
              <a:solidFill>
                <a:srgbClr val="FF0000"/>
              </a:solidFill>
              <a:latin typeface="Times New Roman" panose="02020603050405020304" pitchFamily="18" charset="0"/>
              <a:ea typeface="Times New Roman"/>
              <a:cs typeface="Times New Roman" panose="02020603050405020304" pitchFamily="18" charset="0"/>
            </a:endParaRPr>
          </a:p>
          <a:p>
            <a:pPr marL="0" indent="0" algn="ctr">
              <a:lnSpc>
                <a:spcPct val="115000"/>
              </a:lnSpc>
              <a:buFont typeface="Arial" panose="020B0604020202020204" pitchFamily="34" charset="0"/>
              <a:buNone/>
              <a:tabLst>
                <a:tab pos="74295" algn="l"/>
              </a:tabLst>
            </a:pPr>
            <a:r>
              <a:rPr lang="en-US" sz="4800" smtClean="0">
                <a:solidFill>
                  <a:srgbClr val="FF0000"/>
                </a:solidFill>
                <a:latin typeface="Times New Roman" panose="02020603050405020304" pitchFamily="18" charset="0"/>
                <a:ea typeface="Times New Roman"/>
                <a:cs typeface="Times New Roman" panose="02020603050405020304" pitchFamily="18" charset="0"/>
              </a:rPr>
              <a:t>1. Cơ sở lý thuyết</a:t>
            </a:r>
            <a:endParaRPr lang="en-US" sz="4800" smtClean="0">
              <a:solidFill>
                <a:srgbClr val="FF0000"/>
              </a:solidFill>
              <a:latin typeface="Times New Roman" panose="02020603050405020304" pitchFamily="18" charset="0"/>
              <a:ea typeface="Times New Roman"/>
              <a:cs typeface="Times New Roman" panose="02020603050405020304" pitchFamily="18" charset="0"/>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Tree>
    <p:extLst>
      <p:ext uri="{BB962C8B-B14F-4D97-AF65-F5344CB8AC3E}">
        <p14:creationId xmlns:p14="http://schemas.microsoft.com/office/powerpoint/2010/main" val="84583736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143000"/>
            <a:ext cx="8229600" cy="4724400"/>
          </a:xfrm>
        </p:spPr>
        <p:txBody>
          <a:bodyPr rtlCol="0">
            <a:normAutofit/>
          </a:bodyPr>
          <a:lstStyle/>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4" name="WordArt 4"/>
          <p:cNvSpPr>
            <a:spLocks noGrp="1" noChangeArrowheads="1" noChangeShapeType="1" noTextEdit="1"/>
          </p:cNvSpPr>
          <p:nvPr>
            <p:ph type="title"/>
          </p:nvPr>
        </p:nvSpPr>
        <p:spPr bwMode="auto">
          <a:xfrm>
            <a:off x="1447800" y="228600"/>
            <a:ext cx="5257800" cy="833718"/>
          </a:xfrm>
          <a:prstGeom prst="rect">
            <a:avLst/>
          </a:prstGeom>
        </p:spPr>
        <p:txBody>
          <a:bodyPr wrap="none" fromWordArt="1">
            <a:prstTxWarp prst="textPlain">
              <a:avLst>
                <a:gd name="adj" fmla="val 50000"/>
              </a:avLst>
            </a:prstTxWarp>
            <a:normAutofit/>
          </a:bodyPr>
          <a:lstStyle/>
          <a:p>
            <a:pPr algn="ctr"/>
            <a:r>
              <a:rPr lang="en-US" sz="3600" kern="10" spc="-180" smtClean="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rPr>
              <a:t>1.1.  Round Robin Algorithm</a:t>
            </a:r>
            <a:endParaRPr lang="en-US" sz="3600" kern="10" spc="-18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13</a:t>
            </a:fld>
            <a:endParaRPr lang="en-US"/>
          </a:p>
        </p:txBody>
      </p:sp>
      <p:sp>
        <p:nvSpPr>
          <p:cNvPr id="5" name="Content Placeholder 2"/>
          <p:cNvSpPr txBox="1">
            <a:spLocks/>
          </p:cNvSpPr>
          <p:nvPr/>
        </p:nvSpPr>
        <p:spPr>
          <a:xfrm>
            <a:off x="304800" y="1219200"/>
            <a:ext cx="8382000" cy="4957482"/>
          </a:xfrm>
          <a:prstGeom prst="rect">
            <a:avLst/>
          </a:prstGeom>
        </p:spPr>
        <p:txBody>
          <a:bodyPr vert="horz" lIns="91440" tIns="45720" rIns="91440" bIns="45720" rtlCol="0">
            <a:normAutofit fontScale="92500"/>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15000"/>
              </a:lnSpc>
              <a:buNone/>
              <a:tabLst>
                <a:tab pos="74295" algn="l"/>
              </a:tabLst>
            </a:pPr>
            <a:r>
              <a:rPr lang="vi-VN" b="0">
                <a:solidFill>
                  <a:srgbClr val="0070C0"/>
                </a:solidFill>
                <a:latin typeface="+mj-lt"/>
                <a:ea typeface="Times New Roman"/>
                <a:cs typeface="Times New Roman"/>
              </a:rPr>
              <a:t>Thuật toán Round Robin là một trong những thuật toán đơn giản nhất dựa trên lý thuyết lượng tử. Round Robin cố gắng phân phối tải cho VM theo thứ tự xoay vòng công bằng. Ý tưởng của Round Robin là tất cả các máy ảo trong trung tâm dữ liệu đều nhận được tải giống nhau theo thứ tự vòng tròn mà không liên quan đến sức mạnh xử lý của chúng khi phân bổ nhiệm vụ. Điều này có hiệu quả đối với các trung tâm dữ liệu có tất cả các máy ảo có sức mạnh xử lý như nhau. Đối với các trung tâm dữ liệu, có các máy ảo lớn có khả năng xử lý chênh lệch lớn, không hiệu quả.</a:t>
            </a:r>
            <a:endParaRPr lang="en-US" b="0" smtClean="0">
              <a:solidFill>
                <a:srgbClr val="0070C0"/>
              </a:solidFill>
              <a:latin typeface="+mj-lt"/>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Tree>
    <p:extLst>
      <p:ext uri="{BB962C8B-B14F-4D97-AF65-F5344CB8AC3E}">
        <p14:creationId xmlns:p14="http://schemas.microsoft.com/office/powerpoint/2010/main" val="6120570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143000"/>
            <a:ext cx="8229600" cy="4724400"/>
          </a:xfrm>
        </p:spPr>
        <p:txBody>
          <a:bodyPr rtlCol="0">
            <a:normAutofit/>
          </a:bodyPr>
          <a:lstStyle/>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4" name="WordArt 4"/>
          <p:cNvSpPr>
            <a:spLocks noGrp="1" noChangeArrowheads="1" noChangeShapeType="1" noTextEdit="1"/>
          </p:cNvSpPr>
          <p:nvPr>
            <p:ph type="title"/>
          </p:nvPr>
        </p:nvSpPr>
        <p:spPr bwMode="auto">
          <a:xfrm>
            <a:off x="1447800" y="228600"/>
            <a:ext cx="5257800" cy="833718"/>
          </a:xfrm>
          <a:prstGeom prst="rect">
            <a:avLst/>
          </a:prstGeom>
        </p:spPr>
        <p:txBody>
          <a:bodyPr wrap="none" fromWordArt="1">
            <a:prstTxWarp prst="textPlain">
              <a:avLst>
                <a:gd name="adj" fmla="val 50000"/>
              </a:avLst>
            </a:prstTxWarp>
            <a:normAutofit/>
          </a:bodyPr>
          <a:lstStyle/>
          <a:p>
            <a:pPr algn="ctr"/>
            <a:r>
              <a:rPr lang="en-US" sz="3600" kern="10" spc="-180" smtClean="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rPr>
              <a:t>1.2.  Throttled  Algorithm</a:t>
            </a:r>
            <a:endParaRPr lang="en-US" sz="3600" kern="10" spc="-18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14</a:t>
            </a:fld>
            <a:endParaRPr lang="en-US"/>
          </a:p>
        </p:txBody>
      </p:sp>
      <p:sp>
        <p:nvSpPr>
          <p:cNvPr id="5" name="Content Placeholder 2"/>
          <p:cNvSpPr txBox="1">
            <a:spLocks/>
          </p:cNvSpPr>
          <p:nvPr/>
        </p:nvSpPr>
        <p:spPr>
          <a:xfrm>
            <a:off x="304800" y="1219200"/>
            <a:ext cx="8382000" cy="4957482"/>
          </a:xfrm>
          <a:prstGeom prst="rect">
            <a:avLst/>
          </a:prstGeom>
        </p:spPr>
        <p:txBody>
          <a:bodyPr vert="horz" lIns="91440" tIns="45720" rIns="91440" bIns="45720" rtlCol="0">
            <a:normAutofit/>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
        <p:nvSpPr>
          <p:cNvPr id="6" name="Content Placeholder 2"/>
          <p:cNvSpPr txBox="1">
            <a:spLocks/>
          </p:cNvSpPr>
          <p:nvPr/>
        </p:nvSpPr>
        <p:spPr>
          <a:xfrm>
            <a:off x="457200" y="1047857"/>
            <a:ext cx="8229600" cy="5257800"/>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buFontTx/>
              <a:buChar char="-"/>
              <a:tabLst>
                <a:tab pos="74295" algn="l"/>
              </a:tabLst>
            </a:pPr>
            <a:r>
              <a:rPr lang="en-US" sz="3400" smtClean="0">
                <a:solidFill>
                  <a:srgbClr val="FF0000"/>
                </a:solidFill>
                <a:latin typeface="Times New Roman"/>
                <a:ea typeface="Times New Roman"/>
                <a:cs typeface="Times New Roman"/>
              </a:rPr>
              <a:t>Trình tự các bước:</a:t>
            </a:r>
            <a:endParaRPr lang="en-US" smtClean="0">
              <a:latin typeface="VNI-Times"/>
              <a:ea typeface="Times New Roman"/>
              <a:cs typeface="Times New Roman"/>
            </a:endParaRPr>
          </a:p>
          <a:p>
            <a:pPr algn="just">
              <a:lnSpc>
                <a:spcPct val="120000"/>
              </a:lnSpc>
              <a:buFont typeface="Wingdings" panose="05000000000000000000" pitchFamily="2" charset="2"/>
              <a:buChar char="Ø"/>
              <a:tabLst>
                <a:tab pos="74295" algn="l"/>
              </a:tabLst>
            </a:pPr>
            <a:r>
              <a:rPr lang="en-US" sz="3200" b="0" smtClean="0">
                <a:solidFill>
                  <a:srgbClr val="0070C0"/>
                </a:solidFill>
                <a:ea typeface="Times New Roman"/>
                <a:cs typeface="Times New Roman"/>
              </a:rPr>
              <a:t> </a:t>
            </a:r>
            <a:r>
              <a:rPr lang="vi-VN" sz="3200" smtClean="0">
                <a:solidFill>
                  <a:srgbClr val="0070C0"/>
                </a:solidFill>
                <a:ea typeface="Times New Roman"/>
                <a:cs typeface="Times New Roman"/>
              </a:rPr>
              <a:t>Bước </a:t>
            </a:r>
            <a:r>
              <a:rPr lang="vi-VN" sz="3200">
                <a:solidFill>
                  <a:srgbClr val="0070C0"/>
                </a:solidFill>
                <a:ea typeface="Times New Roman"/>
                <a:cs typeface="Times New Roman"/>
              </a:rPr>
              <a:t>1</a:t>
            </a:r>
            <a:r>
              <a:rPr lang="vi-VN" sz="3200" b="0">
                <a:solidFill>
                  <a:srgbClr val="0070C0"/>
                </a:solidFill>
                <a:ea typeface="Times New Roman"/>
                <a:cs typeface="Times New Roman"/>
              </a:rPr>
              <a:t>. Cân </a:t>
            </a:r>
            <a:r>
              <a:rPr lang="vi-VN" sz="3200" b="0">
                <a:solidFill>
                  <a:srgbClr val="0070C0"/>
                </a:solidFill>
                <a:ea typeface="Times New Roman"/>
                <a:cs typeface="Times New Roman"/>
              </a:rPr>
              <a:t>bằng </a:t>
            </a:r>
            <a:r>
              <a:rPr lang="vi-VN" sz="3200" b="0" smtClean="0">
                <a:solidFill>
                  <a:srgbClr val="0070C0"/>
                </a:solidFill>
                <a:ea typeface="Times New Roman"/>
                <a:cs typeface="Times New Roman"/>
              </a:rPr>
              <a:t>tải</a:t>
            </a:r>
            <a:r>
              <a:rPr lang="en-US" sz="3200" b="0" smtClean="0">
                <a:solidFill>
                  <a:srgbClr val="0070C0"/>
                </a:solidFill>
                <a:ea typeface="Times New Roman"/>
                <a:cs typeface="Times New Roman"/>
              </a:rPr>
              <a:t> điều tiết(</a:t>
            </a:r>
            <a:r>
              <a:rPr lang="en-US" sz="3200" b="0" smtClean="0">
                <a:solidFill>
                  <a:srgbClr val="FF0000"/>
                </a:solidFill>
                <a:ea typeface="Times New Roman"/>
                <a:cs typeface="Times New Roman"/>
              </a:rPr>
              <a:t>Throttled </a:t>
            </a:r>
            <a:r>
              <a:rPr lang="en-US" sz="3200" b="0">
                <a:solidFill>
                  <a:srgbClr val="FF0000"/>
                </a:solidFill>
                <a:ea typeface="Times New Roman"/>
                <a:cs typeface="Times New Roman"/>
              </a:rPr>
              <a:t>Load </a:t>
            </a:r>
            <a:r>
              <a:rPr lang="en-US" sz="3200" b="0">
                <a:solidFill>
                  <a:srgbClr val="FF0000"/>
                </a:solidFill>
                <a:ea typeface="Times New Roman"/>
                <a:cs typeface="Times New Roman"/>
              </a:rPr>
              <a:t>Balancer</a:t>
            </a:r>
            <a:r>
              <a:rPr lang="en-US" sz="3200" b="0" smtClean="0">
                <a:solidFill>
                  <a:srgbClr val="0070C0"/>
                </a:solidFill>
                <a:ea typeface="Times New Roman"/>
                <a:cs typeface="Times New Roman"/>
              </a:rPr>
              <a:t>)</a:t>
            </a:r>
            <a:r>
              <a:rPr lang="vi-VN" sz="3200" b="0">
                <a:solidFill>
                  <a:srgbClr val="0070C0"/>
                </a:solidFill>
                <a:ea typeface="Times New Roman"/>
                <a:cs typeface="Times New Roman"/>
              </a:rPr>
              <a:t> thực thi</a:t>
            </a:r>
            <a:r>
              <a:rPr lang="vi-VN" sz="3200" b="0" smtClean="0">
                <a:solidFill>
                  <a:srgbClr val="0070C0"/>
                </a:solidFill>
                <a:ea typeface="Times New Roman"/>
                <a:cs typeface="Times New Roman"/>
              </a:rPr>
              <a:t> </a:t>
            </a:r>
            <a:r>
              <a:rPr lang="en-US" sz="3200" b="0" smtClean="0">
                <a:solidFill>
                  <a:srgbClr val="0070C0"/>
                </a:solidFill>
                <a:ea typeface="Times New Roman"/>
                <a:cs typeface="Times New Roman"/>
              </a:rPr>
              <a:t>c</a:t>
            </a:r>
            <a:r>
              <a:rPr lang="vi-VN" sz="3200" b="0" smtClean="0">
                <a:solidFill>
                  <a:srgbClr val="0070C0"/>
                </a:solidFill>
                <a:ea typeface="Times New Roman"/>
                <a:cs typeface="Times New Roman"/>
              </a:rPr>
              <a:t>ân </a:t>
            </a:r>
            <a:r>
              <a:rPr lang="vi-VN" sz="3200" b="0">
                <a:solidFill>
                  <a:srgbClr val="0070C0"/>
                </a:solidFill>
                <a:ea typeface="Times New Roman"/>
                <a:cs typeface="Times New Roman"/>
              </a:rPr>
              <a:t>bằng tải bằng cách cập nhật và duy trì bảng </a:t>
            </a:r>
            <a:r>
              <a:rPr lang="vi-VN" sz="3200" b="0">
                <a:solidFill>
                  <a:srgbClr val="0070C0"/>
                </a:solidFill>
                <a:ea typeface="Times New Roman"/>
                <a:cs typeface="Times New Roman"/>
              </a:rPr>
              <a:t>chỉ </a:t>
            </a:r>
            <a:r>
              <a:rPr lang="vi-VN" sz="3200" b="0" smtClean="0">
                <a:solidFill>
                  <a:srgbClr val="0070C0"/>
                </a:solidFill>
                <a:ea typeface="Times New Roman"/>
                <a:cs typeface="Times New Roman"/>
              </a:rPr>
              <a:t>mục </a:t>
            </a:r>
            <a:r>
              <a:rPr lang="vi-VN" sz="3200" b="0">
                <a:solidFill>
                  <a:srgbClr val="0070C0"/>
                </a:solidFill>
                <a:ea typeface="Times New Roman"/>
                <a:cs typeface="Times New Roman"/>
              </a:rPr>
              <a:t>chứa thông tin </a:t>
            </a:r>
            <a:r>
              <a:rPr lang="vi-VN" sz="3200" b="0">
                <a:solidFill>
                  <a:srgbClr val="0070C0"/>
                </a:solidFill>
                <a:ea typeface="Times New Roman"/>
                <a:cs typeface="Times New Roman"/>
              </a:rPr>
              <a:t>trạng </a:t>
            </a:r>
            <a:r>
              <a:rPr lang="vi-VN" sz="3200" b="0" smtClean="0">
                <a:solidFill>
                  <a:srgbClr val="0070C0"/>
                </a:solidFill>
                <a:ea typeface="Times New Roman"/>
                <a:cs typeface="Times New Roman"/>
              </a:rPr>
              <a:t>thái</a:t>
            </a:r>
            <a:r>
              <a:rPr lang="en-US" sz="3200" b="0" smtClean="0">
                <a:solidFill>
                  <a:srgbClr val="0070C0"/>
                </a:solidFill>
                <a:ea typeface="Times New Roman"/>
                <a:cs typeface="Times New Roman"/>
              </a:rPr>
              <a:t>(</a:t>
            </a:r>
            <a:r>
              <a:rPr lang="en-US" sz="3200" b="0" smtClean="0">
                <a:solidFill>
                  <a:srgbClr val="FF0000"/>
                </a:solidFill>
                <a:ea typeface="Times New Roman"/>
                <a:cs typeface="Times New Roman"/>
              </a:rPr>
              <a:t>Status Index Table</a:t>
            </a:r>
            <a:r>
              <a:rPr lang="en-US" sz="3200" b="0" smtClean="0">
                <a:solidFill>
                  <a:srgbClr val="0070C0"/>
                </a:solidFill>
                <a:ea typeface="Times New Roman"/>
                <a:cs typeface="Times New Roman"/>
              </a:rPr>
              <a:t>, </a:t>
            </a:r>
            <a:r>
              <a:rPr lang="vi-VN" sz="3200" b="0" smtClean="0">
                <a:solidFill>
                  <a:srgbClr val="0070C0"/>
                </a:solidFill>
                <a:ea typeface="Times New Roman"/>
                <a:cs typeface="Times New Roman"/>
              </a:rPr>
              <a:t>có </a:t>
            </a:r>
            <a:r>
              <a:rPr lang="vi-VN" sz="3200" b="0">
                <a:solidFill>
                  <a:srgbClr val="0070C0"/>
                </a:solidFill>
                <a:ea typeface="Times New Roman"/>
                <a:cs typeface="Times New Roman"/>
              </a:rPr>
              <a:t>sẵn '0' hoặc không khả dụng '1') của tất cả các VM. Khi bắt đầu, tất cả VM ở trạng thái có sẵn '0'.</a:t>
            </a:r>
          </a:p>
          <a:p>
            <a:pPr algn="just">
              <a:lnSpc>
                <a:spcPct val="120000"/>
              </a:lnSpc>
              <a:buFont typeface="Wingdings" panose="05000000000000000000" pitchFamily="2" charset="2"/>
              <a:buChar char="Ø"/>
              <a:tabLst>
                <a:tab pos="74295" algn="l"/>
              </a:tabLst>
            </a:pPr>
            <a:r>
              <a:rPr lang="en-US" sz="3200" b="0" smtClean="0">
                <a:solidFill>
                  <a:srgbClr val="0070C0"/>
                </a:solidFill>
                <a:ea typeface="Times New Roman"/>
                <a:cs typeface="Times New Roman"/>
              </a:rPr>
              <a:t> </a:t>
            </a:r>
            <a:r>
              <a:rPr lang="vi-VN" sz="3200" smtClean="0">
                <a:solidFill>
                  <a:srgbClr val="0070C0"/>
                </a:solidFill>
                <a:ea typeface="Times New Roman"/>
                <a:cs typeface="Times New Roman"/>
              </a:rPr>
              <a:t>Bước </a:t>
            </a:r>
            <a:r>
              <a:rPr lang="vi-VN" sz="3200">
                <a:solidFill>
                  <a:srgbClr val="0070C0"/>
                </a:solidFill>
                <a:ea typeface="Times New Roman"/>
                <a:cs typeface="Times New Roman"/>
              </a:rPr>
              <a:t>2</a:t>
            </a:r>
            <a:r>
              <a:rPr lang="vi-VN" sz="3200" b="0">
                <a:solidFill>
                  <a:srgbClr val="0070C0"/>
                </a:solidFill>
                <a:ea typeface="Times New Roman"/>
                <a:cs typeface="Times New Roman"/>
              </a:rPr>
              <a:t>. Bộ điều khiển trung tâm </a:t>
            </a:r>
            <a:r>
              <a:rPr lang="vi-VN" sz="3200" b="0">
                <a:solidFill>
                  <a:srgbClr val="0070C0"/>
                </a:solidFill>
                <a:ea typeface="Times New Roman"/>
                <a:cs typeface="Times New Roman"/>
              </a:rPr>
              <a:t>dữ </a:t>
            </a:r>
            <a:r>
              <a:rPr lang="vi-VN" sz="3200" b="0" smtClean="0">
                <a:solidFill>
                  <a:srgbClr val="0070C0"/>
                </a:solidFill>
                <a:ea typeface="Times New Roman"/>
                <a:cs typeface="Times New Roman"/>
              </a:rPr>
              <a:t>liệu</a:t>
            </a:r>
            <a:r>
              <a:rPr lang="en-US" sz="3200" b="0">
                <a:solidFill>
                  <a:srgbClr val="0070C0"/>
                </a:solidFill>
                <a:ea typeface="Times New Roman"/>
                <a:cs typeface="Times New Roman"/>
              </a:rPr>
              <a:t>(</a:t>
            </a:r>
            <a:r>
              <a:rPr lang="en-US" sz="3200" b="0">
                <a:solidFill>
                  <a:srgbClr val="FF0000"/>
                </a:solidFill>
                <a:ea typeface="Times New Roman"/>
                <a:cs typeface="Times New Roman"/>
              </a:rPr>
              <a:t>Data </a:t>
            </a:r>
            <a:r>
              <a:rPr lang="en-US" sz="3200" b="0">
                <a:solidFill>
                  <a:srgbClr val="FF0000"/>
                </a:solidFill>
                <a:ea typeface="Times New Roman"/>
                <a:cs typeface="Times New Roman"/>
              </a:rPr>
              <a:t>Center </a:t>
            </a:r>
            <a:r>
              <a:rPr lang="en-US" sz="3200" b="0" smtClean="0">
                <a:solidFill>
                  <a:srgbClr val="FF0000"/>
                </a:solidFill>
                <a:ea typeface="Times New Roman"/>
                <a:cs typeface="Times New Roman"/>
              </a:rPr>
              <a:t>Controller</a:t>
            </a:r>
            <a:r>
              <a:rPr lang="en-US" sz="3200" b="0" smtClean="0">
                <a:solidFill>
                  <a:srgbClr val="0070C0"/>
                </a:solidFill>
                <a:ea typeface="Times New Roman"/>
                <a:cs typeface="Times New Roman"/>
              </a:rPr>
              <a:t>)</a:t>
            </a:r>
            <a:r>
              <a:rPr lang="vi-VN" sz="3200" b="0" smtClean="0">
                <a:solidFill>
                  <a:srgbClr val="0070C0"/>
                </a:solidFill>
                <a:ea typeface="Times New Roman"/>
                <a:cs typeface="Times New Roman"/>
              </a:rPr>
              <a:t> </a:t>
            </a:r>
            <a:r>
              <a:rPr lang="vi-VN" sz="3200" b="0">
                <a:solidFill>
                  <a:srgbClr val="0070C0"/>
                </a:solidFill>
                <a:ea typeface="Times New Roman"/>
                <a:cs typeface="Times New Roman"/>
              </a:rPr>
              <a:t>nhận được yêu cầu mới.</a:t>
            </a:r>
          </a:p>
          <a:p>
            <a:pPr algn="just">
              <a:lnSpc>
                <a:spcPct val="120000"/>
              </a:lnSpc>
              <a:buFont typeface="Wingdings" panose="05000000000000000000" pitchFamily="2" charset="2"/>
              <a:buChar char="Ø"/>
              <a:tabLst>
                <a:tab pos="74295" algn="l"/>
              </a:tabLst>
            </a:pPr>
            <a:r>
              <a:rPr lang="en-US" sz="3200" b="0" smtClean="0">
                <a:solidFill>
                  <a:srgbClr val="0070C0"/>
                </a:solidFill>
                <a:ea typeface="Times New Roman"/>
                <a:cs typeface="Times New Roman"/>
              </a:rPr>
              <a:t> </a:t>
            </a:r>
            <a:r>
              <a:rPr lang="vi-VN" sz="3200" smtClean="0">
                <a:solidFill>
                  <a:srgbClr val="0070C0"/>
                </a:solidFill>
                <a:ea typeface="Times New Roman"/>
                <a:cs typeface="Times New Roman"/>
              </a:rPr>
              <a:t>Bước </a:t>
            </a:r>
            <a:r>
              <a:rPr lang="vi-VN" sz="3200">
                <a:solidFill>
                  <a:srgbClr val="0070C0"/>
                </a:solidFill>
                <a:ea typeface="Times New Roman"/>
                <a:cs typeface="Times New Roman"/>
              </a:rPr>
              <a:t>3</a:t>
            </a:r>
            <a:r>
              <a:rPr lang="vi-VN" sz="3200" b="0">
                <a:solidFill>
                  <a:srgbClr val="0070C0"/>
                </a:solidFill>
                <a:ea typeface="Times New Roman"/>
                <a:cs typeface="Times New Roman"/>
              </a:rPr>
              <a:t>: Truy </a:t>
            </a:r>
            <a:r>
              <a:rPr lang="vi-VN" sz="3200" b="0">
                <a:solidFill>
                  <a:srgbClr val="0070C0"/>
                </a:solidFill>
                <a:ea typeface="Times New Roman"/>
                <a:cs typeface="Times New Roman"/>
              </a:rPr>
              <a:t>vấn </a:t>
            </a:r>
            <a:r>
              <a:rPr lang="vi-VN" sz="3200" b="0" smtClean="0">
                <a:solidFill>
                  <a:srgbClr val="0070C0"/>
                </a:solidFill>
                <a:ea typeface="Times New Roman"/>
                <a:cs typeface="Times New Roman"/>
              </a:rPr>
              <a:t>bộ</a:t>
            </a:r>
            <a:r>
              <a:rPr lang="en-US" sz="3200" b="0">
                <a:solidFill>
                  <a:srgbClr val="0070C0"/>
                </a:solidFill>
                <a:ea typeface="Times New Roman"/>
                <a:cs typeface="Times New Roman"/>
              </a:rPr>
              <a:t> </a:t>
            </a:r>
            <a:r>
              <a:rPr lang="en-US" sz="3200" b="0" smtClean="0">
                <a:solidFill>
                  <a:srgbClr val="FF0000"/>
                </a:solidFill>
                <a:ea typeface="Times New Roman"/>
                <a:cs typeface="Times New Roman"/>
              </a:rPr>
              <a:t>Data </a:t>
            </a:r>
            <a:r>
              <a:rPr lang="en-US" sz="3200" b="0">
                <a:solidFill>
                  <a:srgbClr val="FF0000"/>
                </a:solidFill>
                <a:ea typeface="Times New Roman"/>
                <a:cs typeface="Times New Roman"/>
              </a:rPr>
              <a:t>Center </a:t>
            </a:r>
            <a:r>
              <a:rPr lang="en-US" sz="3200" b="0" smtClean="0">
                <a:solidFill>
                  <a:srgbClr val="FF0000"/>
                </a:solidFill>
                <a:ea typeface="Times New Roman"/>
                <a:cs typeface="Times New Roman"/>
              </a:rPr>
              <a:t>Controller </a:t>
            </a:r>
            <a:r>
              <a:rPr lang="vi-VN" sz="3200" b="0" smtClean="0">
                <a:solidFill>
                  <a:srgbClr val="0070C0"/>
                </a:solidFill>
                <a:ea typeface="Times New Roman"/>
                <a:cs typeface="Times New Roman"/>
              </a:rPr>
              <a:t>tới </a:t>
            </a:r>
            <a:r>
              <a:rPr lang="vi-VN" sz="3200" b="0">
                <a:solidFill>
                  <a:srgbClr val="0070C0"/>
                </a:solidFill>
                <a:ea typeface="Times New Roman"/>
                <a:cs typeface="Times New Roman"/>
              </a:rPr>
              <a:t>Throttled Load Balancer cho tác vụ mới.</a:t>
            </a:r>
          </a:p>
          <a:p>
            <a:pPr marL="0" indent="0" algn="just">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Tree>
    <p:extLst>
      <p:ext uri="{BB962C8B-B14F-4D97-AF65-F5344CB8AC3E}">
        <p14:creationId xmlns:p14="http://schemas.microsoft.com/office/powerpoint/2010/main" val="268523722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143000"/>
            <a:ext cx="8229600" cy="4724400"/>
          </a:xfrm>
        </p:spPr>
        <p:txBody>
          <a:bodyPr rtlCol="0">
            <a:normAutofit/>
          </a:bodyPr>
          <a:lstStyle/>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4" name="WordArt 4"/>
          <p:cNvSpPr>
            <a:spLocks noGrp="1" noChangeArrowheads="1" noChangeShapeType="1" noTextEdit="1"/>
          </p:cNvSpPr>
          <p:nvPr>
            <p:ph type="title"/>
          </p:nvPr>
        </p:nvSpPr>
        <p:spPr bwMode="auto">
          <a:xfrm>
            <a:off x="1447800" y="228600"/>
            <a:ext cx="5257800" cy="833718"/>
          </a:xfrm>
          <a:prstGeom prst="rect">
            <a:avLst/>
          </a:prstGeom>
        </p:spPr>
        <p:txBody>
          <a:bodyPr wrap="none" fromWordArt="1">
            <a:prstTxWarp prst="textPlain">
              <a:avLst>
                <a:gd name="adj" fmla="val 50000"/>
              </a:avLst>
            </a:prstTxWarp>
            <a:normAutofit/>
          </a:bodyPr>
          <a:lstStyle/>
          <a:p>
            <a:pPr algn="ctr"/>
            <a:r>
              <a:rPr lang="en-US" sz="3600" kern="10" spc="-180" smtClean="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rPr>
              <a:t>1.2.  Throttled  Algorithm</a:t>
            </a:r>
            <a:endParaRPr lang="en-US" sz="3600" kern="10" spc="-18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15</a:t>
            </a:fld>
            <a:endParaRPr lang="en-US"/>
          </a:p>
        </p:txBody>
      </p:sp>
      <p:sp>
        <p:nvSpPr>
          <p:cNvPr id="5" name="Content Placeholder 2"/>
          <p:cNvSpPr txBox="1">
            <a:spLocks/>
          </p:cNvSpPr>
          <p:nvPr/>
        </p:nvSpPr>
        <p:spPr>
          <a:xfrm>
            <a:off x="304800" y="1219200"/>
            <a:ext cx="8382000" cy="4957482"/>
          </a:xfrm>
          <a:prstGeom prst="rect">
            <a:avLst/>
          </a:prstGeom>
        </p:spPr>
        <p:txBody>
          <a:bodyPr vert="horz" lIns="91440" tIns="45720" rIns="91440" bIns="45720" rtlCol="0">
            <a:normAutofit/>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
        <p:nvSpPr>
          <p:cNvPr id="6" name="Content Placeholder 2"/>
          <p:cNvSpPr txBox="1">
            <a:spLocks/>
          </p:cNvSpPr>
          <p:nvPr/>
        </p:nvSpPr>
        <p:spPr>
          <a:xfrm>
            <a:off x="457200" y="1047857"/>
            <a:ext cx="8534400" cy="5257800"/>
          </a:xfrm>
          <a:prstGeom prst="rect">
            <a:avLst/>
          </a:prstGeom>
        </p:spPr>
        <p:txBody>
          <a:bodyPr vert="horz" lIns="91440" tIns="45720" rIns="91440" bIns="45720" rtlCol="0">
            <a:normAutofit fontScale="40000" lnSpcReduction="20000"/>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20000"/>
              </a:lnSpc>
              <a:buFont typeface="Wingdings" panose="05000000000000000000" pitchFamily="2" charset="2"/>
              <a:buChar char="Ø"/>
              <a:tabLst>
                <a:tab pos="74295" algn="l"/>
              </a:tabLst>
            </a:pPr>
            <a:r>
              <a:rPr lang="en-US" sz="5100" b="0" smtClean="0">
                <a:solidFill>
                  <a:srgbClr val="0070C0"/>
                </a:solidFill>
                <a:latin typeface="+mj-lt"/>
                <a:ea typeface="Times New Roman"/>
                <a:cs typeface="Times New Roman"/>
              </a:rPr>
              <a:t> </a:t>
            </a:r>
            <a:r>
              <a:rPr lang="vi-VN" sz="5100" smtClean="0">
                <a:solidFill>
                  <a:srgbClr val="0070C0"/>
                </a:solidFill>
                <a:latin typeface="+mj-lt"/>
                <a:ea typeface="Times New Roman"/>
                <a:cs typeface="Times New Roman"/>
              </a:rPr>
              <a:t>Bước </a:t>
            </a:r>
            <a:r>
              <a:rPr lang="vi-VN" sz="5100">
                <a:solidFill>
                  <a:srgbClr val="0070C0"/>
                </a:solidFill>
                <a:latin typeface="+mj-lt"/>
                <a:ea typeface="Times New Roman"/>
                <a:cs typeface="Times New Roman"/>
              </a:rPr>
              <a:t>4</a:t>
            </a:r>
            <a:r>
              <a:rPr lang="vi-VN" sz="5100" b="0">
                <a:solidFill>
                  <a:srgbClr val="0070C0"/>
                </a:solidFill>
                <a:latin typeface="+mj-lt"/>
                <a:ea typeface="Times New Roman"/>
                <a:cs typeface="Times New Roman"/>
              </a:rPr>
              <a:t>: Cân bằng tải </a:t>
            </a:r>
            <a:r>
              <a:rPr lang="vi-VN" sz="5100" b="0">
                <a:solidFill>
                  <a:srgbClr val="0070C0"/>
                </a:solidFill>
                <a:latin typeface="+mj-lt"/>
                <a:ea typeface="Times New Roman"/>
                <a:cs typeface="Times New Roman"/>
              </a:rPr>
              <a:t>điều </a:t>
            </a:r>
            <a:r>
              <a:rPr lang="vi-VN" sz="5100" b="0" smtClean="0">
                <a:solidFill>
                  <a:srgbClr val="0070C0"/>
                </a:solidFill>
                <a:latin typeface="+mj-lt"/>
                <a:ea typeface="Times New Roman"/>
                <a:cs typeface="Times New Roman"/>
              </a:rPr>
              <a:t>tiết</a:t>
            </a:r>
            <a:r>
              <a:rPr lang="en-US" sz="5100" b="0" smtClean="0">
                <a:solidFill>
                  <a:srgbClr val="0070C0"/>
                </a:solidFill>
                <a:ea typeface="Times New Roman"/>
                <a:cs typeface="Times New Roman"/>
              </a:rPr>
              <a:t>(</a:t>
            </a:r>
            <a:r>
              <a:rPr lang="en-US" sz="5100" b="0" smtClean="0">
                <a:solidFill>
                  <a:srgbClr val="FF0000"/>
                </a:solidFill>
                <a:ea typeface="Times New Roman"/>
                <a:cs typeface="Times New Roman"/>
              </a:rPr>
              <a:t>Throttled </a:t>
            </a:r>
            <a:r>
              <a:rPr lang="en-US" sz="5100" b="0">
                <a:solidFill>
                  <a:srgbClr val="FF0000"/>
                </a:solidFill>
                <a:ea typeface="Times New Roman"/>
                <a:cs typeface="Times New Roman"/>
              </a:rPr>
              <a:t>Load Balancer</a:t>
            </a:r>
            <a:r>
              <a:rPr lang="en-US" sz="5100" b="0" smtClean="0">
                <a:solidFill>
                  <a:srgbClr val="0070C0"/>
                </a:solidFill>
                <a:latin typeface="+mj-lt"/>
                <a:ea typeface="Times New Roman"/>
                <a:cs typeface="Times New Roman"/>
              </a:rPr>
              <a:t>)</a:t>
            </a:r>
            <a:r>
              <a:rPr lang="vi-VN" sz="5100" b="0" smtClean="0">
                <a:solidFill>
                  <a:srgbClr val="0070C0"/>
                </a:solidFill>
                <a:latin typeface="+mj-lt"/>
                <a:ea typeface="Times New Roman"/>
                <a:cs typeface="Times New Roman"/>
              </a:rPr>
              <a:t> </a:t>
            </a:r>
            <a:r>
              <a:rPr lang="vi-VN" sz="5100" b="0">
                <a:solidFill>
                  <a:srgbClr val="0070C0"/>
                </a:solidFill>
                <a:latin typeface="+mj-lt"/>
                <a:ea typeface="Times New Roman"/>
                <a:cs typeface="Times New Roman"/>
              </a:rPr>
              <a:t>sẽ được kiểm tra VM trên bảng trên cùng, xác định VM đầu tiên khả dụng.</a:t>
            </a:r>
          </a:p>
          <a:p>
            <a:pPr marL="0" indent="0">
              <a:lnSpc>
                <a:spcPct val="120000"/>
              </a:lnSpc>
              <a:buNone/>
              <a:tabLst>
                <a:tab pos="74295" algn="l"/>
              </a:tabLst>
            </a:pPr>
            <a:r>
              <a:rPr lang="vi-VN" sz="5100">
                <a:solidFill>
                  <a:srgbClr val="FF0000"/>
                </a:solidFill>
                <a:latin typeface="+mj-lt"/>
                <a:ea typeface="Times New Roman"/>
                <a:cs typeface="Times New Roman"/>
              </a:rPr>
              <a:t>Nếu tìm thấy VM</a:t>
            </a:r>
            <a:r>
              <a:rPr lang="vi-VN" sz="5100" b="0">
                <a:solidFill>
                  <a:srgbClr val="0070C0"/>
                </a:solidFill>
                <a:latin typeface="+mj-lt"/>
                <a:ea typeface="Times New Roman"/>
                <a:cs typeface="Times New Roman"/>
              </a:rPr>
              <a:t>:</a:t>
            </a:r>
          </a:p>
          <a:p>
            <a:pPr marL="1035050" lvl="1" indent="-457200">
              <a:lnSpc>
                <a:spcPct val="120000"/>
              </a:lnSpc>
              <a:buFont typeface="Arial" panose="020B0604020202020204" pitchFamily="34" charset="0"/>
              <a:buChar char="•"/>
              <a:tabLst>
                <a:tab pos="74295" algn="l"/>
              </a:tabLst>
            </a:pPr>
            <a:r>
              <a:rPr lang="en-US" sz="5100" b="0" smtClean="0">
                <a:solidFill>
                  <a:srgbClr val="0070C0"/>
                </a:solidFill>
                <a:latin typeface="+mj-lt"/>
                <a:ea typeface="Times New Roman"/>
                <a:cs typeface="Times New Roman"/>
              </a:rPr>
              <a:t>Throttled </a:t>
            </a:r>
            <a:r>
              <a:rPr lang="vi-VN" sz="5100" b="0" smtClean="0">
                <a:solidFill>
                  <a:srgbClr val="0070C0"/>
                </a:solidFill>
                <a:latin typeface="+mj-lt"/>
                <a:ea typeface="Times New Roman"/>
                <a:cs typeface="Times New Roman"/>
              </a:rPr>
              <a:t>LoadBalancer gửi </a:t>
            </a:r>
            <a:r>
              <a:rPr lang="vi-VN" sz="5100" b="0">
                <a:solidFill>
                  <a:srgbClr val="0070C0"/>
                </a:solidFill>
                <a:latin typeface="+mj-lt"/>
                <a:ea typeface="Times New Roman"/>
                <a:cs typeface="Times New Roman"/>
              </a:rPr>
              <a:t>ID của VM đến Bộ điều khiển trung tâm </a:t>
            </a:r>
            <a:r>
              <a:rPr lang="vi-VN" sz="5100" b="0">
                <a:solidFill>
                  <a:srgbClr val="0070C0"/>
                </a:solidFill>
                <a:latin typeface="+mj-lt"/>
                <a:ea typeface="Times New Roman"/>
                <a:cs typeface="Times New Roman"/>
              </a:rPr>
              <a:t>dữ </a:t>
            </a:r>
            <a:r>
              <a:rPr lang="vi-VN" sz="5100" b="0" smtClean="0">
                <a:solidFill>
                  <a:srgbClr val="0070C0"/>
                </a:solidFill>
                <a:latin typeface="+mj-lt"/>
                <a:ea typeface="Times New Roman"/>
                <a:cs typeface="Times New Roman"/>
              </a:rPr>
              <a:t>liệu</a:t>
            </a:r>
            <a:r>
              <a:rPr lang="en-US" sz="5100" b="0" smtClean="0">
                <a:solidFill>
                  <a:srgbClr val="0070C0"/>
                </a:solidFill>
                <a:latin typeface="+mj-lt"/>
                <a:ea typeface="Times New Roman"/>
                <a:cs typeface="Times New Roman"/>
              </a:rPr>
              <a:t>(</a:t>
            </a:r>
            <a:r>
              <a:rPr lang="en-US" sz="5100" b="0">
                <a:solidFill>
                  <a:srgbClr val="FF0000"/>
                </a:solidFill>
              </a:rPr>
              <a:t>Data Center Controller</a:t>
            </a:r>
            <a:r>
              <a:rPr lang="en-US" sz="5100" b="0" smtClean="0">
                <a:solidFill>
                  <a:srgbClr val="0070C0"/>
                </a:solidFill>
                <a:latin typeface="+mj-lt"/>
                <a:ea typeface="Times New Roman"/>
                <a:cs typeface="Times New Roman"/>
              </a:rPr>
              <a:t>)</a:t>
            </a:r>
            <a:r>
              <a:rPr lang="vi-VN" sz="5100" b="0" smtClean="0">
                <a:solidFill>
                  <a:srgbClr val="0070C0"/>
                </a:solidFill>
                <a:latin typeface="+mj-lt"/>
                <a:ea typeface="Times New Roman"/>
                <a:cs typeface="Times New Roman"/>
              </a:rPr>
              <a:t>.</a:t>
            </a:r>
            <a:endParaRPr lang="vi-VN" sz="5100" b="0">
              <a:solidFill>
                <a:srgbClr val="0070C0"/>
              </a:solidFill>
              <a:latin typeface="+mj-lt"/>
              <a:ea typeface="Times New Roman"/>
              <a:cs typeface="Times New Roman"/>
            </a:endParaRPr>
          </a:p>
          <a:p>
            <a:pPr marL="1035050" lvl="1" indent="-457200">
              <a:lnSpc>
                <a:spcPct val="120000"/>
              </a:lnSpc>
              <a:buFont typeface="Arial" panose="020B0604020202020204" pitchFamily="34" charset="0"/>
              <a:buChar char="•"/>
              <a:tabLst>
                <a:tab pos="74295" algn="l"/>
              </a:tabLst>
            </a:pPr>
            <a:r>
              <a:rPr lang="en-US" sz="5100" b="0" smtClean="0">
                <a:solidFill>
                  <a:srgbClr val="FF0000"/>
                </a:solidFill>
              </a:rPr>
              <a:t>Data </a:t>
            </a:r>
            <a:r>
              <a:rPr lang="en-US" sz="5100" b="0">
                <a:solidFill>
                  <a:srgbClr val="FF0000"/>
                </a:solidFill>
              </a:rPr>
              <a:t>Center Controller </a:t>
            </a:r>
            <a:r>
              <a:rPr lang="vi-VN" sz="5100" b="0" smtClean="0">
                <a:solidFill>
                  <a:srgbClr val="0070C0"/>
                </a:solidFill>
                <a:latin typeface="+mj-lt"/>
                <a:ea typeface="Times New Roman"/>
                <a:cs typeface="Times New Roman"/>
              </a:rPr>
              <a:t>gửi </a:t>
            </a:r>
            <a:r>
              <a:rPr lang="vi-VN" sz="5100" b="0">
                <a:solidFill>
                  <a:srgbClr val="0070C0"/>
                </a:solidFill>
                <a:latin typeface="+mj-lt"/>
                <a:ea typeface="Times New Roman"/>
                <a:cs typeface="Times New Roman"/>
              </a:rPr>
              <a:t>yêu cầu đến VM được chỉ định bởi ID đó.</a:t>
            </a:r>
          </a:p>
          <a:p>
            <a:pPr marL="1035050" lvl="1" indent="-457200">
              <a:lnSpc>
                <a:spcPct val="120000"/>
              </a:lnSpc>
              <a:buFont typeface="Arial" panose="020B0604020202020204" pitchFamily="34" charset="0"/>
              <a:buChar char="•"/>
              <a:tabLst>
                <a:tab pos="74295" algn="l"/>
              </a:tabLst>
            </a:pPr>
            <a:r>
              <a:rPr lang="en-US" sz="5100" b="0" smtClean="0">
                <a:solidFill>
                  <a:srgbClr val="FF0000"/>
                </a:solidFill>
              </a:rPr>
              <a:t>Data </a:t>
            </a:r>
            <a:r>
              <a:rPr lang="en-US" sz="5100" b="0">
                <a:solidFill>
                  <a:srgbClr val="FF0000"/>
                </a:solidFill>
              </a:rPr>
              <a:t>Center Controller </a:t>
            </a:r>
            <a:r>
              <a:rPr lang="vi-VN" sz="5100" b="0" smtClean="0">
                <a:solidFill>
                  <a:srgbClr val="0070C0"/>
                </a:solidFill>
                <a:latin typeface="+mj-lt"/>
                <a:ea typeface="Times New Roman"/>
                <a:cs typeface="Times New Roman"/>
              </a:rPr>
              <a:t>thông </a:t>
            </a:r>
            <a:r>
              <a:rPr lang="vi-VN" sz="5100" b="0">
                <a:solidFill>
                  <a:srgbClr val="0070C0"/>
                </a:solidFill>
                <a:latin typeface="+mj-lt"/>
                <a:ea typeface="Times New Roman"/>
                <a:cs typeface="Times New Roman"/>
              </a:rPr>
              <a:t>báo cho LoadBalancer Throttled một phân bổ mới.</a:t>
            </a:r>
          </a:p>
          <a:p>
            <a:pPr marL="1035050" lvl="1" indent="-457200">
              <a:lnSpc>
                <a:spcPct val="120000"/>
              </a:lnSpc>
              <a:buFont typeface="Arial" panose="020B0604020202020204" pitchFamily="34" charset="0"/>
              <a:buChar char="•"/>
              <a:tabLst>
                <a:tab pos="74295" algn="l"/>
              </a:tabLst>
            </a:pPr>
            <a:r>
              <a:rPr lang="en-US" sz="5100" b="0" smtClean="0">
                <a:solidFill>
                  <a:srgbClr val="0070C0"/>
                </a:solidFill>
                <a:latin typeface="+mj-lt"/>
                <a:ea typeface="Times New Roman"/>
                <a:cs typeface="Times New Roman"/>
              </a:rPr>
              <a:t>Throttled </a:t>
            </a:r>
            <a:r>
              <a:rPr lang="vi-VN" sz="5100" b="0" smtClean="0">
                <a:solidFill>
                  <a:srgbClr val="0070C0"/>
                </a:solidFill>
                <a:latin typeface="+mj-lt"/>
                <a:ea typeface="Times New Roman"/>
                <a:cs typeface="Times New Roman"/>
              </a:rPr>
              <a:t>LoadBalancer cập </a:t>
            </a:r>
            <a:r>
              <a:rPr lang="vi-VN" sz="5100" b="0">
                <a:solidFill>
                  <a:srgbClr val="0070C0"/>
                </a:solidFill>
                <a:latin typeface="+mj-lt"/>
                <a:ea typeface="Times New Roman"/>
                <a:cs typeface="Times New Roman"/>
              </a:rPr>
              <a:t>nhật chỉ mục và chờ đợi các yêu cầu mới </a:t>
            </a:r>
            <a:r>
              <a:rPr lang="vi-VN" sz="5100" b="0">
                <a:solidFill>
                  <a:srgbClr val="0070C0"/>
                </a:solidFill>
                <a:latin typeface="+mj-lt"/>
                <a:ea typeface="Times New Roman"/>
                <a:cs typeface="Times New Roman"/>
              </a:rPr>
              <a:t>từ </a:t>
            </a:r>
            <a:r>
              <a:rPr lang="en-US" sz="5100" b="0" smtClean="0">
                <a:solidFill>
                  <a:srgbClr val="FF0000"/>
                </a:solidFill>
              </a:rPr>
              <a:t>Data </a:t>
            </a:r>
            <a:r>
              <a:rPr lang="en-US" sz="5100" b="0">
                <a:solidFill>
                  <a:srgbClr val="FF0000"/>
                </a:solidFill>
              </a:rPr>
              <a:t>Center Controller</a:t>
            </a:r>
            <a:r>
              <a:rPr lang="vi-VN" sz="5100" b="0" smtClean="0">
                <a:solidFill>
                  <a:srgbClr val="0070C0"/>
                </a:solidFill>
                <a:latin typeface="+mj-lt"/>
                <a:ea typeface="Times New Roman"/>
                <a:cs typeface="Times New Roman"/>
              </a:rPr>
              <a:t>.</a:t>
            </a:r>
            <a:endParaRPr lang="vi-VN" sz="5100" b="0">
              <a:solidFill>
                <a:srgbClr val="0070C0"/>
              </a:solidFill>
              <a:latin typeface="+mj-lt"/>
              <a:ea typeface="Times New Roman"/>
              <a:cs typeface="Times New Roman"/>
            </a:endParaRPr>
          </a:p>
          <a:p>
            <a:pPr marL="0" indent="0">
              <a:lnSpc>
                <a:spcPct val="120000"/>
              </a:lnSpc>
              <a:buNone/>
              <a:tabLst>
                <a:tab pos="74295" algn="l"/>
              </a:tabLst>
            </a:pPr>
            <a:r>
              <a:rPr lang="vi-VN" sz="5100">
                <a:solidFill>
                  <a:srgbClr val="FF0000"/>
                </a:solidFill>
                <a:latin typeface="+mj-lt"/>
                <a:ea typeface="Times New Roman"/>
                <a:cs typeface="Times New Roman"/>
              </a:rPr>
              <a:t>Nếu không tìm thấy VM</a:t>
            </a:r>
            <a:r>
              <a:rPr lang="vi-VN" sz="5100" b="0">
                <a:solidFill>
                  <a:srgbClr val="0070C0"/>
                </a:solidFill>
                <a:latin typeface="+mj-lt"/>
                <a:ea typeface="Times New Roman"/>
                <a:cs typeface="Times New Roman"/>
              </a:rPr>
              <a:t>:</a:t>
            </a:r>
          </a:p>
          <a:p>
            <a:pPr marL="1035050" lvl="1" indent="-457200">
              <a:lnSpc>
                <a:spcPct val="120000"/>
              </a:lnSpc>
              <a:buFont typeface="Arial" panose="020B0604020202020204" pitchFamily="34" charset="0"/>
              <a:buChar char="•"/>
              <a:tabLst>
                <a:tab pos="74295" algn="l"/>
              </a:tabLst>
            </a:pPr>
            <a:r>
              <a:rPr lang="en-US" sz="5100" b="0" smtClean="0">
                <a:solidFill>
                  <a:srgbClr val="0070C0"/>
                </a:solidFill>
                <a:latin typeface="+mj-lt"/>
                <a:ea typeface="Times New Roman"/>
                <a:cs typeface="Times New Roman"/>
              </a:rPr>
              <a:t>Throttled </a:t>
            </a:r>
            <a:r>
              <a:rPr lang="vi-VN" sz="5100" b="0" smtClean="0">
                <a:solidFill>
                  <a:srgbClr val="0070C0"/>
                </a:solidFill>
                <a:latin typeface="+mj-lt"/>
                <a:ea typeface="Times New Roman"/>
                <a:cs typeface="Times New Roman"/>
              </a:rPr>
              <a:t>LoadBalancer sẽ </a:t>
            </a:r>
            <a:r>
              <a:rPr lang="vi-VN" sz="5100" b="0">
                <a:solidFill>
                  <a:srgbClr val="0070C0"/>
                </a:solidFill>
                <a:latin typeface="+mj-lt"/>
                <a:ea typeface="Times New Roman"/>
                <a:cs typeface="Times New Roman"/>
              </a:rPr>
              <a:t>trả về giá trị -</a:t>
            </a:r>
            <a:r>
              <a:rPr lang="vi-VN" sz="5100" b="0">
                <a:solidFill>
                  <a:srgbClr val="0070C0"/>
                </a:solidFill>
                <a:latin typeface="+mj-lt"/>
                <a:ea typeface="Times New Roman"/>
                <a:cs typeface="Times New Roman"/>
              </a:rPr>
              <a:t>1 </a:t>
            </a:r>
            <a:r>
              <a:rPr lang="vi-VN" sz="5100" b="0" smtClean="0">
                <a:solidFill>
                  <a:srgbClr val="0070C0"/>
                </a:solidFill>
                <a:latin typeface="+mj-lt"/>
                <a:ea typeface="Times New Roman"/>
                <a:cs typeface="Times New Roman"/>
              </a:rPr>
              <a:t>cho</a:t>
            </a:r>
            <a:r>
              <a:rPr lang="en-US" sz="5100" b="0" smtClean="0">
                <a:solidFill>
                  <a:srgbClr val="0070C0"/>
                </a:solidFill>
                <a:latin typeface="+mj-lt"/>
                <a:ea typeface="Times New Roman"/>
                <a:cs typeface="Times New Roman"/>
              </a:rPr>
              <a:t> </a:t>
            </a:r>
            <a:r>
              <a:rPr lang="en-US" sz="5100" b="0" smtClean="0">
                <a:solidFill>
                  <a:srgbClr val="FF0000"/>
                </a:solidFill>
              </a:rPr>
              <a:t>Data </a:t>
            </a:r>
            <a:r>
              <a:rPr lang="en-US" sz="5100" b="0">
                <a:solidFill>
                  <a:srgbClr val="FF0000"/>
                </a:solidFill>
              </a:rPr>
              <a:t>Center Controller</a:t>
            </a:r>
            <a:endParaRPr lang="vi-VN" sz="5100" b="0">
              <a:solidFill>
                <a:srgbClr val="0070C0"/>
              </a:solidFill>
              <a:latin typeface="+mj-lt"/>
              <a:ea typeface="Times New Roman"/>
              <a:cs typeface="Times New Roman"/>
            </a:endParaRPr>
          </a:p>
          <a:p>
            <a:pPr marL="1035050" lvl="1" indent="-457200">
              <a:lnSpc>
                <a:spcPct val="120000"/>
              </a:lnSpc>
              <a:buFont typeface="Arial" panose="020B0604020202020204" pitchFamily="34" charset="0"/>
              <a:buChar char="•"/>
              <a:tabLst>
                <a:tab pos="74295" algn="l"/>
              </a:tabLst>
            </a:pPr>
            <a:r>
              <a:rPr lang="en-US" sz="5100" b="0" smtClean="0">
                <a:solidFill>
                  <a:srgbClr val="FF0000"/>
                </a:solidFill>
              </a:rPr>
              <a:t>Data </a:t>
            </a:r>
            <a:r>
              <a:rPr lang="en-US" sz="5100" b="0">
                <a:solidFill>
                  <a:srgbClr val="FF0000"/>
                </a:solidFill>
              </a:rPr>
              <a:t>Center Controller </a:t>
            </a:r>
            <a:r>
              <a:rPr lang="vi-VN" sz="5100" b="0" smtClean="0">
                <a:solidFill>
                  <a:srgbClr val="0070C0"/>
                </a:solidFill>
                <a:latin typeface="+mj-lt"/>
                <a:ea typeface="Times New Roman"/>
                <a:cs typeface="Times New Roman"/>
              </a:rPr>
              <a:t>sắp </a:t>
            </a:r>
            <a:r>
              <a:rPr lang="vi-VN" sz="5100" b="0">
                <a:solidFill>
                  <a:srgbClr val="0070C0"/>
                </a:solidFill>
                <a:latin typeface="+mj-lt"/>
                <a:ea typeface="Times New Roman"/>
                <a:cs typeface="Times New Roman"/>
              </a:rPr>
              <a:t>xếp yêu cầu.</a:t>
            </a: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Tree>
    <p:extLst>
      <p:ext uri="{BB962C8B-B14F-4D97-AF65-F5344CB8AC3E}">
        <p14:creationId xmlns:p14="http://schemas.microsoft.com/office/powerpoint/2010/main" val="377592621"/>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143000"/>
            <a:ext cx="8229600" cy="4724400"/>
          </a:xfrm>
        </p:spPr>
        <p:txBody>
          <a:bodyPr rtlCol="0">
            <a:normAutofit/>
          </a:bodyPr>
          <a:lstStyle/>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4" name="WordArt 4"/>
          <p:cNvSpPr>
            <a:spLocks noGrp="1" noChangeArrowheads="1" noChangeShapeType="1" noTextEdit="1"/>
          </p:cNvSpPr>
          <p:nvPr>
            <p:ph type="title"/>
          </p:nvPr>
        </p:nvSpPr>
        <p:spPr bwMode="auto">
          <a:xfrm>
            <a:off x="1447800" y="228600"/>
            <a:ext cx="5257800" cy="833718"/>
          </a:xfrm>
          <a:prstGeom prst="rect">
            <a:avLst/>
          </a:prstGeom>
        </p:spPr>
        <p:txBody>
          <a:bodyPr wrap="none" fromWordArt="1">
            <a:prstTxWarp prst="textPlain">
              <a:avLst>
                <a:gd name="adj" fmla="val 50000"/>
              </a:avLst>
            </a:prstTxWarp>
            <a:normAutofit/>
          </a:bodyPr>
          <a:lstStyle/>
          <a:p>
            <a:pPr algn="ctr"/>
            <a:r>
              <a:rPr lang="en-US" sz="3600" kern="10" spc="-180" smtClean="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rPr>
              <a:t>1.2.  Throttled  Algorithm</a:t>
            </a:r>
            <a:endParaRPr lang="en-US" sz="3600" kern="10" spc="-18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16</a:t>
            </a:fld>
            <a:endParaRPr lang="en-US"/>
          </a:p>
        </p:txBody>
      </p:sp>
      <p:sp>
        <p:nvSpPr>
          <p:cNvPr id="5" name="Content Placeholder 2"/>
          <p:cNvSpPr txBox="1">
            <a:spLocks/>
          </p:cNvSpPr>
          <p:nvPr/>
        </p:nvSpPr>
        <p:spPr>
          <a:xfrm>
            <a:off x="304800" y="1219200"/>
            <a:ext cx="8382000" cy="4957482"/>
          </a:xfrm>
          <a:prstGeom prst="rect">
            <a:avLst/>
          </a:prstGeom>
        </p:spPr>
        <p:txBody>
          <a:bodyPr vert="horz" lIns="91440" tIns="45720" rIns="91440" bIns="45720" rtlCol="0">
            <a:normAutofit/>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
        <p:nvSpPr>
          <p:cNvPr id="6" name="Content Placeholder 2"/>
          <p:cNvSpPr txBox="1">
            <a:spLocks/>
          </p:cNvSpPr>
          <p:nvPr/>
        </p:nvSpPr>
        <p:spPr>
          <a:xfrm>
            <a:off x="457200" y="1047857"/>
            <a:ext cx="8534400" cy="5257800"/>
          </a:xfrm>
          <a:prstGeom prst="rect">
            <a:avLst/>
          </a:prstGeom>
        </p:spPr>
        <p:txBody>
          <a:bodyPr vert="horz" lIns="91440" tIns="45720" rIns="91440" bIns="45720" rtlCol="0">
            <a:normAutofit/>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120000"/>
              </a:lnSpc>
              <a:buFont typeface="Wingdings" panose="05000000000000000000" pitchFamily="2" charset="2"/>
              <a:buChar char="Ø"/>
              <a:tabLst>
                <a:tab pos="74295" algn="l"/>
              </a:tabLst>
            </a:pPr>
            <a:r>
              <a:rPr lang="en-US" smtClean="0">
                <a:solidFill>
                  <a:srgbClr val="0070C0"/>
                </a:solidFill>
                <a:latin typeface="+mj-lt"/>
                <a:ea typeface="Times New Roman"/>
                <a:cs typeface="Times New Roman"/>
              </a:rPr>
              <a:t> </a:t>
            </a:r>
            <a:r>
              <a:rPr lang="vi-VN" smtClean="0">
                <a:solidFill>
                  <a:srgbClr val="0070C0"/>
                </a:solidFill>
                <a:latin typeface="+mj-lt"/>
                <a:ea typeface="Times New Roman"/>
                <a:cs typeface="Times New Roman"/>
              </a:rPr>
              <a:t>Bước </a:t>
            </a:r>
            <a:r>
              <a:rPr lang="vi-VN">
                <a:solidFill>
                  <a:srgbClr val="0070C0"/>
                </a:solidFill>
                <a:latin typeface="+mj-lt"/>
                <a:ea typeface="Times New Roman"/>
                <a:cs typeface="Times New Roman"/>
              </a:rPr>
              <a:t>5</a:t>
            </a:r>
            <a:r>
              <a:rPr lang="vi-VN" b="0">
                <a:solidFill>
                  <a:srgbClr val="0070C0"/>
                </a:solidFill>
                <a:latin typeface="+mj-lt"/>
                <a:ea typeface="Times New Roman"/>
                <a:cs typeface="Times New Roman"/>
              </a:rPr>
              <a:t>: Đối với VM, sau khi xử lý yêu cầu </a:t>
            </a:r>
            <a:r>
              <a:rPr lang="vi-VN" b="0">
                <a:solidFill>
                  <a:srgbClr val="0070C0"/>
                </a:solidFill>
                <a:latin typeface="+mj-lt"/>
                <a:ea typeface="Times New Roman"/>
                <a:cs typeface="Times New Roman"/>
              </a:rPr>
              <a:t>và </a:t>
            </a:r>
            <a:r>
              <a:rPr lang="en-US" sz="2000">
                <a:solidFill>
                  <a:srgbClr val="FF0000"/>
                </a:solidFill>
              </a:rPr>
              <a:t>Data Center Controller</a:t>
            </a:r>
            <a:r>
              <a:rPr lang="en-US" sz="2000" b="0">
                <a:solidFill>
                  <a:srgbClr val="FF0000"/>
                </a:solidFill>
              </a:rPr>
              <a:t> </a:t>
            </a:r>
            <a:r>
              <a:rPr lang="vi-VN" b="0" smtClean="0">
                <a:solidFill>
                  <a:srgbClr val="0070C0"/>
                </a:solidFill>
                <a:latin typeface="+mj-lt"/>
                <a:ea typeface="Times New Roman"/>
                <a:cs typeface="Times New Roman"/>
              </a:rPr>
              <a:t>nhận </a:t>
            </a:r>
            <a:r>
              <a:rPr lang="vi-VN" b="0">
                <a:solidFill>
                  <a:srgbClr val="0070C0"/>
                </a:solidFill>
                <a:latin typeface="+mj-lt"/>
                <a:ea typeface="Times New Roman"/>
                <a:cs typeface="Times New Roman"/>
              </a:rPr>
              <a:t>được </a:t>
            </a:r>
            <a:r>
              <a:rPr lang="vi-VN" b="0" smtClean="0">
                <a:solidFill>
                  <a:srgbClr val="0070C0"/>
                </a:solidFill>
                <a:latin typeface="+mj-lt"/>
                <a:ea typeface="Times New Roman"/>
                <a:cs typeface="Times New Roman"/>
              </a:rPr>
              <a:t>một</a:t>
            </a:r>
            <a:r>
              <a:rPr lang="en-US" b="0" smtClean="0">
                <a:solidFill>
                  <a:srgbClr val="0070C0"/>
                </a:solidFill>
                <a:latin typeface="+mj-lt"/>
                <a:ea typeface="Times New Roman"/>
                <a:cs typeface="Times New Roman"/>
              </a:rPr>
              <a:t> </a:t>
            </a:r>
            <a:r>
              <a:rPr lang="vi-VN" b="0" smtClean="0">
                <a:solidFill>
                  <a:srgbClr val="0070C0"/>
                </a:solidFill>
                <a:latin typeface="+mj-lt"/>
                <a:ea typeface="Times New Roman"/>
                <a:cs typeface="Times New Roman"/>
              </a:rPr>
              <a:t>Phản hồi</a:t>
            </a:r>
            <a:r>
              <a:rPr lang="en-US" b="0" smtClean="0">
                <a:solidFill>
                  <a:srgbClr val="0070C0"/>
                </a:solidFill>
                <a:latin typeface="+mj-lt"/>
                <a:ea typeface="Times New Roman"/>
                <a:cs typeface="Times New Roman"/>
              </a:rPr>
              <a:t>(</a:t>
            </a:r>
            <a:r>
              <a:rPr lang="en-US" b="0" smtClean="0">
                <a:solidFill>
                  <a:srgbClr val="FF0000"/>
                </a:solidFill>
                <a:latin typeface="+mj-lt"/>
                <a:ea typeface="Times New Roman"/>
                <a:cs typeface="Times New Roman"/>
              </a:rPr>
              <a:t>Response</a:t>
            </a:r>
            <a:r>
              <a:rPr lang="en-US" b="0" smtClean="0">
                <a:solidFill>
                  <a:srgbClr val="0070C0"/>
                </a:solidFill>
                <a:latin typeface="+mj-lt"/>
                <a:ea typeface="Times New Roman"/>
                <a:cs typeface="Times New Roman"/>
              </a:rPr>
              <a:t>)</a:t>
            </a:r>
            <a:r>
              <a:rPr lang="vi-VN" b="0" smtClean="0">
                <a:solidFill>
                  <a:srgbClr val="0070C0"/>
                </a:solidFill>
                <a:latin typeface="+mj-lt"/>
                <a:ea typeface="Times New Roman"/>
                <a:cs typeface="Times New Roman"/>
              </a:rPr>
              <a:t>, </a:t>
            </a:r>
            <a:r>
              <a:rPr lang="vi-VN" b="0">
                <a:solidFill>
                  <a:srgbClr val="0070C0"/>
                </a:solidFill>
                <a:latin typeface="+mj-lt"/>
                <a:ea typeface="Times New Roman"/>
                <a:cs typeface="Times New Roman"/>
              </a:rPr>
              <a:t>nó sẽ thông báo cho Throttled LoadBalancer bị dừng.</a:t>
            </a:r>
          </a:p>
          <a:p>
            <a:pPr algn="just">
              <a:lnSpc>
                <a:spcPct val="120000"/>
              </a:lnSpc>
              <a:buFont typeface="Wingdings" panose="05000000000000000000" pitchFamily="2" charset="2"/>
              <a:buChar char="Ø"/>
              <a:tabLst>
                <a:tab pos="74295" algn="l"/>
              </a:tabLst>
            </a:pPr>
            <a:r>
              <a:rPr lang="en-US" smtClean="0">
                <a:solidFill>
                  <a:srgbClr val="0070C0"/>
                </a:solidFill>
                <a:latin typeface="+mj-lt"/>
                <a:ea typeface="Times New Roman"/>
                <a:cs typeface="Times New Roman"/>
              </a:rPr>
              <a:t> </a:t>
            </a:r>
            <a:r>
              <a:rPr lang="vi-VN" smtClean="0">
                <a:solidFill>
                  <a:srgbClr val="0070C0"/>
                </a:solidFill>
                <a:latin typeface="+mj-lt"/>
                <a:ea typeface="Times New Roman"/>
                <a:cs typeface="Times New Roman"/>
              </a:rPr>
              <a:t>Bước </a:t>
            </a:r>
            <a:r>
              <a:rPr lang="vi-VN">
                <a:solidFill>
                  <a:srgbClr val="0070C0"/>
                </a:solidFill>
                <a:latin typeface="+mj-lt"/>
                <a:ea typeface="Times New Roman"/>
                <a:cs typeface="Times New Roman"/>
              </a:rPr>
              <a:t>6</a:t>
            </a:r>
            <a:r>
              <a:rPr lang="vi-VN" b="0">
                <a:solidFill>
                  <a:srgbClr val="0070C0"/>
                </a:solidFill>
                <a:latin typeface="+mj-lt"/>
                <a:ea typeface="Times New Roman"/>
                <a:cs typeface="Times New Roman"/>
              </a:rPr>
              <a:t>: Nếu có nhiều yêu cầu</a:t>
            </a:r>
            <a:r>
              <a:rPr lang="vi-VN" b="0">
                <a:solidFill>
                  <a:srgbClr val="0070C0"/>
                </a:solidFill>
                <a:latin typeface="+mj-lt"/>
                <a:ea typeface="Times New Roman"/>
                <a:cs typeface="Times New Roman"/>
              </a:rPr>
              <a:t>, </a:t>
            </a:r>
            <a:r>
              <a:rPr lang="en-US" sz="2000">
                <a:solidFill>
                  <a:srgbClr val="FF0000"/>
                </a:solidFill>
              </a:rPr>
              <a:t>Data Center Controller</a:t>
            </a:r>
            <a:r>
              <a:rPr lang="vi-VN" smtClean="0">
                <a:solidFill>
                  <a:srgbClr val="0070C0"/>
                </a:solidFill>
                <a:latin typeface="+mj-lt"/>
                <a:ea typeface="Times New Roman"/>
                <a:cs typeface="Times New Roman"/>
              </a:rPr>
              <a:t> </a:t>
            </a:r>
            <a:r>
              <a:rPr lang="vi-VN" b="0">
                <a:solidFill>
                  <a:srgbClr val="0070C0"/>
                </a:solidFill>
                <a:latin typeface="+mj-lt"/>
                <a:ea typeface="Times New Roman"/>
                <a:cs typeface="Times New Roman"/>
              </a:rPr>
              <a:t>lặp lại Bước 3 với chỉ mục tiếp theo và quy trình được lặp lại cho đến khi kích thước bảng chỉ mục trống.</a:t>
            </a:r>
          </a:p>
          <a:p>
            <a:pPr marL="0" indent="0" algn="just">
              <a:lnSpc>
                <a:spcPct val="120000"/>
              </a:lnSpc>
              <a:buNone/>
              <a:tabLst>
                <a:tab pos="74295" algn="l"/>
              </a:tabLst>
            </a:pPr>
            <a:r>
              <a:rPr lang="vi-VN">
                <a:solidFill>
                  <a:srgbClr val="FF0000"/>
                </a:solidFill>
                <a:latin typeface="+mj-lt"/>
                <a:ea typeface="Times New Roman"/>
                <a:cs typeface="Times New Roman"/>
              </a:rPr>
              <a:t>Thuật toán này tối ưu hóa thời gian phản hồi hơn thuật toán Round Robin. Nhưng hạn chế là để phát hiện VM đã sẵn sàng '0' với kích thước bảng chỉ mục.</a:t>
            </a:r>
          </a:p>
          <a:p>
            <a:pPr marL="0" indent="0">
              <a:lnSpc>
                <a:spcPct val="120000"/>
              </a:lnSpc>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Tree>
    <p:extLst>
      <p:ext uri="{BB962C8B-B14F-4D97-AF65-F5344CB8AC3E}">
        <p14:creationId xmlns:p14="http://schemas.microsoft.com/office/powerpoint/2010/main" val="424838648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1749" y="967968"/>
            <a:ext cx="8534400" cy="5350945"/>
          </a:xfrm>
        </p:spPr>
        <p:txBody>
          <a:bodyPr rtlCol="0">
            <a:normAutofit/>
          </a:bodyPr>
          <a:lstStyle/>
          <a:p>
            <a:pPr algn="just">
              <a:spcAft>
                <a:spcPts val="0"/>
              </a:spcAft>
              <a:buFontTx/>
              <a:buChar char="-"/>
              <a:tabLst>
                <a:tab pos="74295" algn="l"/>
              </a:tabLst>
            </a:pPr>
            <a:r>
              <a:rPr lang="vi-VN">
                <a:solidFill>
                  <a:srgbClr val="FF0000"/>
                </a:solidFill>
                <a:latin typeface="Times New Roman"/>
                <a:ea typeface="Times New Roman"/>
                <a:cs typeface="Times New Roman"/>
              </a:rPr>
              <a:t>Sơ đồ </a:t>
            </a:r>
            <a:endParaRPr lang="en-US" smtClean="0">
              <a:solidFill>
                <a:srgbClr val="FF0000"/>
              </a:solidFill>
              <a:latin typeface="Times New Roman"/>
              <a:ea typeface="Times New Roman"/>
              <a:cs typeface="Times New Roman"/>
            </a:endParaRPr>
          </a:p>
          <a:p>
            <a:pPr marL="0" indent="0" algn="just">
              <a:spcAft>
                <a:spcPts val="0"/>
              </a:spcAft>
              <a:buNone/>
              <a:tabLst>
                <a:tab pos="74295" algn="l"/>
              </a:tabLst>
            </a:pPr>
            <a:r>
              <a:rPr lang="vi-VN" smtClean="0">
                <a:solidFill>
                  <a:srgbClr val="FF0000"/>
                </a:solidFill>
                <a:latin typeface="Times New Roman"/>
                <a:ea typeface="Times New Roman"/>
                <a:cs typeface="Times New Roman"/>
              </a:rPr>
              <a:t>hoạt động</a:t>
            </a:r>
            <a:endParaRPr lang="en-US" smtClean="0">
              <a:solidFill>
                <a:srgbClr val="FF0000"/>
              </a:solidFill>
              <a:latin typeface="Times New Roman"/>
              <a:ea typeface="Times New Roman"/>
              <a:cs typeface="Times New Roman"/>
            </a:endParaRPr>
          </a:p>
          <a:p>
            <a:pPr marL="0" indent="0" algn="just">
              <a:spcAft>
                <a:spcPts val="0"/>
              </a:spcAft>
              <a:buNone/>
              <a:tabLst>
                <a:tab pos="74295" algn="l"/>
              </a:tabLst>
            </a:pPr>
            <a:r>
              <a:rPr lang="vi-VN" smtClean="0">
                <a:solidFill>
                  <a:srgbClr val="FF0000"/>
                </a:solidFill>
                <a:latin typeface="Times New Roman"/>
                <a:ea typeface="Times New Roman"/>
                <a:cs typeface="Times New Roman"/>
              </a:rPr>
              <a:t>của </a:t>
            </a:r>
            <a:r>
              <a:rPr lang="vi-VN" smtClean="0">
                <a:solidFill>
                  <a:srgbClr val="FF0000"/>
                </a:solidFill>
                <a:latin typeface="Times New Roman"/>
                <a:ea typeface="Times New Roman"/>
                <a:cs typeface="Times New Roman"/>
              </a:rPr>
              <a:t>TA</a:t>
            </a:r>
            <a:r>
              <a:rPr lang="en-US" smtClean="0">
                <a:solidFill>
                  <a:srgbClr val="FF0000"/>
                </a:solidFill>
                <a:latin typeface="Times New Roman"/>
                <a:ea typeface="Times New Roman"/>
                <a:cs typeface="Times New Roman"/>
              </a:rPr>
              <a:t>:</a:t>
            </a:r>
          </a:p>
          <a:p>
            <a:pPr marL="0" indent="0" algn="just">
              <a:spcAft>
                <a:spcPts val="0"/>
              </a:spcAft>
              <a:buNone/>
              <a:tabLst>
                <a:tab pos="74295" algn="l"/>
              </a:tabLst>
            </a:pPr>
            <a:endParaRPr lang="en-US" sz="3400" smtClean="0">
              <a:solidFill>
                <a:srgbClr val="FF0000"/>
              </a:solidFill>
              <a:latin typeface="Times New Roman"/>
              <a:ea typeface="Times New Roman"/>
              <a:cs typeface="Times New Roman"/>
            </a:endParaRPr>
          </a:p>
          <a:p>
            <a:pPr marL="0" indent="0" algn="just">
              <a:lnSpc>
                <a:spcPct val="120000"/>
              </a:lnSpc>
              <a:spcAft>
                <a:spcPts val="0"/>
              </a:spcAft>
              <a:buNone/>
              <a:tabLst>
                <a:tab pos="74295" algn="l"/>
              </a:tabLst>
            </a:pPr>
            <a:endParaRPr lang="en-US" sz="3400">
              <a:solidFill>
                <a:srgbClr val="FF0000"/>
              </a:solidFill>
              <a:latin typeface="Times New Roman"/>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pPr/>
              <a:t>17</a:t>
            </a:fld>
            <a:endParaRPr lang="en-US"/>
          </a:p>
        </p:txBody>
      </p:sp>
      <p:sp>
        <p:nvSpPr>
          <p:cNvPr id="8" name="WordArt 4"/>
          <p:cNvSpPr txBox="1">
            <a:spLocks noChangeArrowheads="1" noChangeShapeType="1" noTextEdit="1"/>
          </p:cNvSpPr>
          <p:nvPr/>
        </p:nvSpPr>
        <p:spPr bwMode="auto">
          <a:xfrm>
            <a:off x="1447800" y="228600"/>
            <a:ext cx="3886200" cy="381000"/>
          </a:xfrm>
          <a:prstGeom prst="rect">
            <a:avLst/>
          </a:prstGeom>
        </p:spPr>
        <p:txBody>
          <a:bodyPr vert="horz" wrap="none" lIns="91440" tIns="45720" rIns="91440" bIns="45720" numCol="1" rtlCol="0" fromWordArt="1" anchor="ctr">
            <a:prstTxWarp prst="textPlain">
              <a:avLst>
                <a:gd name="adj" fmla="val 50000"/>
              </a:avLst>
            </a:prstTxWarp>
            <a:normAutofit fontScale="97500" lnSpcReduction="1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algn="l">
              <a:spcBef>
                <a:spcPts val="0"/>
              </a:spcBef>
            </a:pPr>
            <a:r>
              <a:rPr lang="en-US" sz="2000" kern="10" spc="-18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rPr>
              <a:t>1.2.  Throttled  Algorithm</a:t>
            </a:r>
            <a:endPar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endParaRPr>
          </a:p>
        </p:txBody>
      </p:sp>
      <p:pic>
        <p:nvPicPr>
          <p:cNvPr id="4" name="Picture 3"/>
          <p:cNvPicPr>
            <a:picLocks noChangeAspect="1"/>
          </p:cNvPicPr>
          <p:nvPr/>
        </p:nvPicPr>
        <p:blipFill>
          <a:blip r:embed="rId2"/>
          <a:stretch>
            <a:fillRect/>
          </a:stretch>
        </p:blipFill>
        <p:spPr>
          <a:xfrm>
            <a:off x="2057400" y="673576"/>
            <a:ext cx="6781800" cy="5503105"/>
          </a:xfrm>
          <a:prstGeom prst="rect">
            <a:avLst/>
          </a:prstGeom>
        </p:spPr>
      </p:pic>
    </p:spTree>
    <p:extLst>
      <p:ext uri="{BB962C8B-B14F-4D97-AF65-F5344CB8AC3E}">
        <p14:creationId xmlns:p14="http://schemas.microsoft.com/office/powerpoint/2010/main" val="23814651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143000"/>
            <a:ext cx="8229600" cy="4724400"/>
          </a:xfrm>
        </p:spPr>
        <p:txBody>
          <a:bodyPr rtlCol="0">
            <a:normAutofit/>
          </a:bodyPr>
          <a:lstStyle/>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4" name="WordArt 4"/>
          <p:cNvSpPr>
            <a:spLocks noGrp="1" noChangeArrowheads="1" noChangeShapeType="1" noTextEdit="1"/>
          </p:cNvSpPr>
          <p:nvPr>
            <p:ph type="title"/>
          </p:nvPr>
        </p:nvSpPr>
        <p:spPr bwMode="auto">
          <a:xfrm>
            <a:off x="1447800" y="228600"/>
            <a:ext cx="4876800" cy="833718"/>
          </a:xfrm>
          <a:prstGeom prst="rect">
            <a:avLst/>
          </a:prstGeom>
        </p:spPr>
        <p:txBody>
          <a:bodyPr wrap="none" fromWordArt="1">
            <a:prstTxWarp prst="textPlain">
              <a:avLst>
                <a:gd name="adj" fmla="val 50000"/>
              </a:avLst>
            </a:prstTxWarp>
            <a:normAutofit/>
          </a:bodyPr>
          <a:lstStyle/>
          <a:p>
            <a:pPr algn="ctr"/>
            <a:r>
              <a:rPr lang="en-US" sz="3600" kern="10" spc="-180" smtClean="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rPr>
              <a:t>III.  Đề xuất thuật toán</a:t>
            </a:r>
            <a:endParaRPr lang="en-US" sz="3600" kern="10" spc="-18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pPr/>
              <a:t>18</a:t>
            </a:fld>
            <a:endParaRPr lang="en-US"/>
          </a:p>
        </p:txBody>
      </p:sp>
      <p:sp>
        <p:nvSpPr>
          <p:cNvPr id="5" name="Content Placeholder 2"/>
          <p:cNvSpPr txBox="1">
            <a:spLocks/>
          </p:cNvSpPr>
          <p:nvPr/>
        </p:nvSpPr>
        <p:spPr>
          <a:xfrm>
            <a:off x="304800" y="1219200"/>
            <a:ext cx="8382000" cy="4957482"/>
          </a:xfrm>
          <a:prstGeom prst="rect">
            <a:avLst/>
          </a:prstGeom>
        </p:spPr>
        <p:txBody>
          <a:bodyPr vert="horz" lIns="91440" tIns="45720" rIns="91440" bIns="45720" rtlCol="0">
            <a:normAutofit/>
          </a:bodyPr>
          <a:lstStyle>
            <a:lvl1pPr marL="228600" indent="-228600" algn="l" defTabSz="914400" rtl="0" eaLnBrk="1" latinLnBrk="0" hangingPunct="1">
              <a:spcBef>
                <a:spcPct val="20000"/>
              </a:spcBef>
              <a:buClr>
                <a:srgbClr val="FF0000"/>
              </a:buClr>
              <a:buFont typeface="Arial" panose="020B0604020202020204" pitchFamily="34" charset="0"/>
              <a:buChar char="•"/>
              <a:defRPr sz="2800" b="1" kern="1200">
                <a:solidFill>
                  <a:schemeClr val="tx1"/>
                </a:solidFill>
                <a:latin typeface="+mn-lt"/>
                <a:ea typeface="+mn-ea"/>
                <a:cs typeface="+mn-cs"/>
              </a:defRPr>
            </a:lvl1pPr>
            <a:lvl2pPr marL="806450" indent="-349250" algn="l" defTabSz="914400" rtl="0" eaLnBrk="1" latinLnBrk="0" hangingPunct="1">
              <a:spcBef>
                <a:spcPct val="20000"/>
              </a:spcBef>
              <a:buClr>
                <a:srgbClr val="00B050"/>
              </a:buClr>
              <a:buFont typeface="Wingdings" panose="05000000000000000000" pitchFamily="2" charset="2"/>
              <a:buChar char="Ø"/>
              <a:defRPr sz="2800" b="1"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1" kern="1200">
                <a:solidFill>
                  <a:schemeClr val="tx1"/>
                </a:solidFill>
                <a:latin typeface="+mn-lt"/>
                <a:ea typeface="+mn-ea"/>
                <a:cs typeface="+mn-cs"/>
              </a:defRPr>
            </a:lvl3pPr>
            <a:lvl4pPr marL="1654175" indent="-282575" algn="l" defTabSz="914400" rtl="0" eaLnBrk="1" latinLnBrk="0" hangingPunct="1">
              <a:spcBef>
                <a:spcPct val="20000"/>
              </a:spcBef>
              <a:buClr>
                <a:srgbClr val="00B050"/>
              </a:buClr>
              <a:buFont typeface="Wingdings" panose="05000000000000000000" pitchFamily="2" charset="2"/>
              <a:buChar char="ü"/>
              <a:defRPr sz="2000" b="1" kern="1200">
                <a:solidFill>
                  <a:schemeClr val="tx1"/>
                </a:solidFill>
                <a:latin typeface="+mn-lt"/>
                <a:ea typeface="+mn-ea"/>
                <a:cs typeface="+mn-cs"/>
              </a:defRPr>
            </a:lvl4pPr>
            <a:lvl5pPr marL="1828800" indent="0" algn="l" defTabSz="914400" rtl="0" eaLnBrk="1" latinLnBrk="0" hangingPunct="1">
              <a:spcBef>
                <a:spcPct val="20000"/>
              </a:spcBef>
              <a:buClr>
                <a:srgbClr val="00B050"/>
              </a:buClr>
              <a:buFont typeface="Arial" panose="020B0604020202020204" pitchFamily="34" charset="0"/>
              <a:buNone/>
              <a:defRPr sz="2000" kern="1200">
                <a:solidFill>
                  <a:srgbClr val="00B0F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5000"/>
              </a:lnSpc>
              <a:buFont typeface="Arial" panose="020B0604020202020204" pitchFamily="34" charset="0"/>
              <a:buNone/>
              <a:tabLst>
                <a:tab pos="74295" algn="l"/>
              </a:tabLst>
            </a:pPr>
            <a:endParaRPr lang="en-US" sz="4800" smtClean="0">
              <a:solidFill>
                <a:srgbClr val="FF0000"/>
              </a:solidFill>
              <a:latin typeface="Times New Roman" panose="02020603050405020304" pitchFamily="18" charset="0"/>
              <a:ea typeface="Times New Roman"/>
              <a:cs typeface="Times New Roman" panose="02020603050405020304" pitchFamily="18" charset="0"/>
            </a:endParaRPr>
          </a:p>
          <a:p>
            <a:pPr marL="0" indent="0" algn="ctr">
              <a:lnSpc>
                <a:spcPct val="115000"/>
              </a:lnSpc>
              <a:buFont typeface="Arial" panose="020B0604020202020204" pitchFamily="34" charset="0"/>
              <a:buNone/>
              <a:tabLst>
                <a:tab pos="74295" algn="l"/>
              </a:tabLst>
            </a:pPr>
            <a:r>
              <a:rPr lang="en-US" sz="4800" smtClean="0">
                <a:solidFill>
                  <a:srgbClr val="FF0000"/>
                </a:solidFill>
                <a:latin typeface="Times New Roman" panose="02020603050405020304" pitchFamily="18" charset="0"/>
                <a:ea typeface="Times New Roman"/>
                <a:cs typeface="Times New Roman" panose="02020603050405020304" pitchFamily="18" charset="0"/>
              </a:rPr>
              <a:t>2. Thuật toán đề xuất - Throttled Modified Algorithm</a:t>
            </a:r>
          </a:p>
          <a:p>
            <a:pPr marL="0" indent="0" algn="ctr">
              <a:lnSpc>
                <a:spcPct val="115000"/>
              </a:lnSpc>
              <a:buFont typeface="Arial" panose="020B0604020202020204" pitchFamily="34" charset="0"/>
              <a:buNone/>
              <a:tabLst>
                <a:tab pos="74295" algn="l"/>
              </a:tabLst>
            </a:pPr>
            <a:r>
              <a:rPr lang="en-US" sz="4800" smtClean="0">
                <a:solidFill>
                  <a:srgbClr val="FF0000"/>
                </a:solidFill>
                <a:latin typeface="Times New Roman" panose="02020603050405020304" pitchFamily="18" charset="0"/>
                <a:ea typeface="Times New Roman"/>
                <a:cs typeface="Times New Roman" panose="02020603050405020304" pitchFamily="18" charset="0"/>
              </a:rPr>
              <a:t>(TMA)</a:t>
            </a:r>
            <a:endParaRPr lang="en-US" sz="4800" smtClean="0">
              <a:solidFill>
                <a:srgbClr val="FF0000"/>
              </a:solidFill>
              <a:latin typeface="Times New Roman" panose="02020603050405020304" pitchFamily="18" charset="0"/>
              <a:ea typeface="Times New Roman"/>
              <a:cs typeface="Times New Roman" panose="02020603050405020304" pitchFamily="18" charset="0"/>
            </a:endParaRPr>
          </a:p>
          <a:p>
            <a:pPr marL="0" indent="0">
              <a:lnSpc>
                <a:spcPct val="115000"/>
              </a:lnSpc>
              <a:buFont typeface="Arial" panose="020B0604020202020204" pitchFamily="34" charset="0"/>
              <a:buNone/>
              <a:tabLst>
                <a:tab pos="74295" algn="l"/>
              </a:tabLst>
            </a:pPr>
            <a:endParaRPr lang="en-US" smtClean="0">
              <a:solidFill>
                <a:prstClr val="black"/>
              </a:solidFill>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solidFill>
                <a:prstClr val="black"/>
              </a:solidFill>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solidFill>
                <a:prstClr val="black"/>
              </a:solidFill>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solidFill>
                <a:prstClr val="black"/>
              </a:solidFill>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solidFill>
                <a:prstClr val="black"/>
              </a:solidFill>
              <a:latin typeface="VNI-Times"/>
              <a:ea typeface="Times New Roman"/>
              <a:cs typeface="Times New Roman"/>
            </a:endParaRPr>
          </a:p>
          <a:p>
            <a:pPr marL="0" indent="0">
              <a:lnSpc>
                <a:spcPct val="115000"/>
              </a:lnSpc>
              <a:buFont typeface="Arial" panose="020B0604020202020204" pitchFamily="34" charset="0"/>
              <a:buNone/>
              <a:tabLst>
                <a:tab pos="74295" algn="l"/>
              </a:tabLst>
            </a:pPr>
            <a:endParaRPr lang="en-US" smtClean="0">
              <a:solidFill>
                <a:prstClr val="black"/>
              </a:solidFill>
              <a:latin typeface="VNI-Times"/>
              <a:ea typeface="Times New Roman"/>
              <a:cs typeface="Times New Roman"/>
            </a:endParaRPr>
          </a:p>
          <a:p>
            <a:pPr marL="0" indent="0">
              <a:buFont typeface="Symbol" pitchFamily="18" charset="2"/>
              <a:buNone/>
              <a:defRPr/>
            </a:pPr>
            <a:endParaRPr lang="vi-VN" smtClean="0">
              <a:solidFill>
                <a:srgbClr val="00B0F0"/>
              </a:solidFill>
              <a:latin typeface="Times New Roman" pitchFamily="18" charset="0"/>
              <a:cs typeface="Arial" charset="0"/>
            </a:endParaRPr>
          </a:p>
          <a:p>
            <a:pPr marL="0" indent="0" algn="ctr">
              <a:buFont typeface="Symbol" pitchFamily="18" charset="2"/>
              <a:buNone/>
              <a:defRPr/>
            </a:pPr>
            <a:endParaRPr lang="vi-VN" smtClean="0">
              <a:solidFill>
                <a:prstClr val="black"/>
              </a:solidFill>
              <a:latin typeface="Times New Roman" pitchFamily="18" charset="0"/>
              <a:cs typeface="Arial" charset="0"/>
            </a:endParaRPr>
          </a:p>
          <a:p>
            <a:pPr marL="0" indent="0" algn="ctr">
              <a:buFont typeface="Symbol" pitchFamily="18" charset="2"/>
              <a:buNone/>
              <a:defRPr/>
            </a:pPr>
            <a:endParaRPr lang="vi-VN" smtClean="0">
              <a:solidFill>
                <a:prstClr val="black"/>
              </a:solidFill>
              <a:latin typeface="Times New Roman" pitchFamily="18" charset="0"/>
              <a:cs typeface="Arial" charset="0"/>
            </a:endParaRPr>
          </a:p>
          <a:p>
            <a:pPr marL="0" indent="0" algn="ctr">
              <a:buFont typeface="Symbol" pitchFamily="18" charset="2"/>
              <a:buNone/>
              <a:defRPr/>
            </a:pPr>
            <a:endParaRPr lang="vi-VN" smtClean="0">
              <a:solidFill>
                <a:prstClr val="black"/>
              </a:solidFill>
              <a:latin typeface="Times New Roman" pitchFamily="18" charset="0"/>
              <a:cs typeface="Arial" charset="0"/>
            </a:endParaRPr>
          </a:p>
          <a:p>
            <a:pPr marL="0" indent="0" algn="ctr">
              <a:buFont typeface="Symbol" pitchFamily="18" charset="2"/>
              <a:buNone/>
              <a:defRPr/>
            </a:pPr>
            <a:endParaRPr lang="vi-VN" smtClean="0">
              <a:solidFill>
                <a:srgbClr val="002060"/>
              </a:solidFill>
              <a:latin typeface="Times New Roman" pitchFamily="18" charset="0"/>
              <a:cs typeface="Arial" charset="0"/>
            </a:endParaRPr>
          </a:p>
          <a:p>
            <a:pPr marL="0" indent="0" algn="ctr">
              <a:buFont typeface="Symbol" pitchFamily="18" charset="2"/>
              <a:buNone/>
              <a:defRPr/>
            </a:pPr>
            <a:endParaRPr lang="vi-VN" dirty="0" smtClean="0">
              <a:solidFill>
                <a:srgbClr val="002060"/>
              </a:solidFill>
              <a:latin typeface="Times New Roman" pitchFamily="18" charset="0"/>
              <a:cs typeface="Arial" charset="0"/>
            </a:endParaRPr>
          </a:p>
        </p:txBody>
      </p:sp>
    </p:spTree>
    <p:extLst>
      <p:ext uri="{BB962C8B-B14F-4D97-AF65-F5344CB8AC3E}">
        <p14:creationId xmlns:p14="http://schemas.microsoft.com/office/powerpoint/2010/main" val="3861297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47857"/>
            <a:ext cx="8229600" cy="5257800"/>
          </a:xfrm>
        </p:spPr>
        <p:txBody>
          <a:bodyPr rtlCol="0">
            <a:normAutofit fontScale="70000" lnSpcReduction="20000"/>
          </a:bodyPr>
          <a:lstStyle/>
          <a:p>
            <a:pPr algn="just">
              <a:spcAft>
                <a:spcPts val="0"/>
              </a:spcAft>
              <a:buFontTx/>
              <a:buChar char="-"/>
              <a:tabLst>
                <a:tab pos="74295" algn="l"/>
              </a:tabLst>
            </a:pPr>
            <a:r>
              <a:rPr lang="en-US" sz="3400" smtClean="0">
                <a:solidFill>
                  <a:srgbClr val="FF0000"/>
                </a:solidFill>
                <a:latin typeface="Times New Roman"/>
                <a:ea typeface="Times New Roman"/>
                <a:cs typeface="Times New Roman"/>
              </a:rPr>
              <a:t>Trình tự các bước:</a:t>
            </a:r>
            <a:endParaRPr lang="en-US" sz="2800" dirty="0">
              <a:latin typeface="VNI-Times"/>
              <a:ea typeface="Times New Roman"/>
              <a:cs typeface="Times New Roman"/>
            </a:endParaRPr>
          </a:p>
          <a:p>
            <a:pPr lvl="0" algn="just">
              <a:lnSpc>
                <a:spcPct val="120000"/>
              </a:lnSpc>
              <a:spcAft>
                <a:spcPts val="0"/>
              </a:spcAft>
              <a:buFont typeface="Wingdings" panose="05000000000000000000" pitchFamily="2" charset="2"/>
              <a:buChar char="Ø"/>
              <a:tabLst>
                <a:tab pos="74295" algn="l"/>
              </a:tabLst>
            </a:pPr>
            <a:r>
              <a:rPr lang="en-US" sz="3200" b="0" smtClean="0">
                <a:solidFill>
                  <a:srgbClr val="0070C0"/>
                </a:solidFill>
                <a:ea typeface="Times New Roman"/>
                <a:cs typeface="Times New Roman"/>
              </a:rPr>
              <a:t> </a:t>
            </a:r>
            <a:r>
              <a:rPr lang="vi-VN" sz="3200">
                <a:solidFill>
                  <a:srgbClr val="0070C0"/>
                </a:solidFill>
                <a:ea typeface="Times New Roman"/>
                <a:cs typeface="Times New Roman"/>
              </a:rPr>
              <a:t>Bước 1</a:t>
            </a:r>
            <a:r>
              <a:rPr lang="vi-VN" sz="3200" b="0">
                <a:solidFill>
                  <a:srgbClr val="0070C0"/>
                </a:solidFill>
                <a:ea typeface="Times New Roman"/>
                <a:cs typeface="Times New Roman"/>
              </a:rPr>
              <a:t>. Bộ cân bằng tải </a:t>
            </a:r>
            <a:r>
              <a:rPr lang="vi-VN" sz="3200" b="0" smtClean="0">
                <a:solidFill>
                  <a:srgbClr val="0070C0"/>
                </a:solidFill>
                <a:ea typeface="Times New Roman"/>
                <a:cs typeface="Times New Roman"/>
              </a:rPr>
              <a:t>TMA</a:t>
            </a:r>
            <a:r>
              <a:rPr lang="en-US" sz="3200" b="0">
                <a:solidFill>
                  <a:srgbClr val="0070C0"/>
                </a:solidFill>
                <a:ea typeface="Times New Roman"/>
                <a:cs typeface="Times New Roman"/>
              </a:rPr>
              <a:t>(</a:t>
            </a:r>
            <a:r>
              <a:rPr lang="en-US" sz="3200">
                <a:solidFill>
                  <a:srgbClr val="0070C0"/>
                </a:solidFill>
                <a:ea typeface="Times New Roman"/>
                <a:cs typeface="Times New Roman"/>
              </a:rPr>
              <a:t>TMA Load </a:t>
            </a:r>
            <a:r>
              <a:rPr lang="en-US" sz="3200" smtClean="0">
                <a:solidFill>
                  <a:srgbClr val="0070C0"/>
                </a:solidFill>
                <a:ea typeface="Times New Roman"/>
                <a:cs typeface="Times New Roman"/>
              </a:rPr>
              <a:t>Balancer</a:t>
            </a:r>
            <a:r>
              <a:rPr lang="en-US" sz="3200" b="0" smtClean="0">
                <a:solidFill>
                  <a:srgbClr val="0070C0"/>
                </a:solidFill>
                <a:ea typeface="Times New Roman"/>
                <a:cs typeface="Times New Roman"/>
              </a:rPr>
              <a:t>)</a:t>
            </a:r>
            <a:r>
              <a:rPr lang="vi-VN" sz="3200" b="0" smtClean="0">
                <a:solidFill>
                  <a:srgbClr val="0070C0"/>
                </a:solidFill>
                <a:ea typeface="Times New Roman"/>
                <a:cs typeface="Times New Roman"/>
              </a:rPr>
              <a:t> </a:t>
            </a:r>
            <a:r>
              <a:rPr lang="vi-VN" sz="3200" b="0">
                <a:solidFill>
                  <a:srgbClr val="0070C0"/>
                </a:solidFill>
                <a:ea typeface="Times New Roman"/>
                <a:cs typeface="Times New Roman"/>
              </a:rPr>
              <a:t>thực hiện cân bằng tải bằng cách cập nhật, duy trì hai bảng chỉ mục.</a:t>
            </a:r>
          </a:p>
          <a:p>
            <a:pPr lvl="1" algn="just">
              <a:lnSpc>
                <a:spcPct val="120000"/>
              </a:lnSpc>
              <a:tabLst>
                <a:tab pos="74295" algn="l"/>
              </a:tabLst>
            </a:pPr>
            <a:r>
              <a:rPr lang="vi-VN" sz="3200" b="0" smtClean="0">
                <a:solidFill>
                  <a:srgbClr val="0070C0"/>
                </a:solidFill>
                <a:ea typeface="Times New Roman"/>
                <a:cs typeface="Times New Roman"/>
              </a:rPr>
              <a:t>Chỉ </a:t>
            </a:r>
            <a:r>
              <a:rPr lang="vi-VN" sz="3200" b="0">
                <a:solidFill>
                  <a:srgbClr val="0070C0"/>
                </a:solidFill>
                <a:ea typeface="Times New Roman"/>
                <a:cs typeface="Times New Roman"/>
              </a:rPr>
              <a:t>mục khả </a:t>
            </a:r>
            <a:r>
              <a:rPr lang="vi-VN" sz="3200" b="0" smtClean="0">
                <a:solidFill>
                  <a:srgbClr val="0070C0"/>
                </a:solidFill>
                <a:ea typeface="Times New Roman"/>
                <a:cs typeface="Times New Roman"/>
              </a:rPr>
              <a:t>dụng</a:t>
            </a:r>
            <a:r>
              <a:rPr lang="en-US" sz="3200" smtClean="0">
                <a:solidFill>
                  <a:srgbClr val="0070C0"/>
                </a:solidFill>
                <a:ea typeface="Times New Roman"/>
                <a:cs typeface="Times New Roman"/>
              </a:rPr>
              <a:t>(Available Index</a:t>
            </a:r>
            <a:r>
              <a:rPr lang="en-US" sz="3200" b="0" smtClean="0">
                <a:solidFill>
                  <a:srgbClr val="0070C0"/>
                </a:solidFill>
                <a:ea typeface="Times New Roman"/>
                <a:cs typeface="Times New Roman"/>
              </a:rPr>
              <a:t>)</a:t>
            </a:r>
            <a:r>
              <a:rPr lang="vi-VN" sz="3200" b="0" smtClean="0">
                <a:solidFill>
                  <a:srgbClr val="0070C0"/>
                </a:solidFill>
                <a:ea typeface="Times New Roman"/>
                <a:cs typeface="Times New Roman"/>
              </a:rPr>
              <a:t>: </a:t>
            </a:r>
            <a:r>
              <a:rPr lang="vi-VN" sz="3200" b="0">
                <a:solidFill>
                  <a:srgbClr val="0070C0"/>
                </a:solidFill>
                <a:ea typeface="Times New Roman"/>
                <a:cs typeface="Times New Roman"/>
              </a:rPr>
              <a:t>Trạng thái của máy ảo khả dụng là '0'</a:t>
            </a:r>
          </a:p>
          <a:p>
            <a:pPr lvl="1" algn="just">
              <a:lnSpc>
                <a:spcPct val="120000"/>
              </a:lnSpc>
              <a:tabLst>
                <a:tab pos="74295" algn="l"/>
              </a:tabLst>
            </a:pPr>
            <a:r>
              <a:rPr lang="vi-VN" sz="3200" b="0" smtClean="0">
                <a:solidFill>
                  <a:srgbClr val="0070C0"/>
                </a:solidFill>
                <a:ea typeface="Times New Roman"/>
                <a:cs typeface="Times New Roman"/>
              </a:rPr>
              <a:t>Chỉ </a:t>
            </a:r>
            <a:r>
              <a:rPr lang="vi-VN" sz="3200" b="0">
                <a:solidFill>
                  <a:srgbClr val="0070C0"/>
                </a:solidFill>
                <a:ea typeface="Times New Roman"/>
                <a:cs typeface="Times New Roman"/>
              </a:rPr>
              <a:t>số </a:t>
            </a:r>
            <a:r>
              <a:rPr lang="vi-VN" sz="3200" b="0" smtClean="0">
                <a:solidFill>
                  <a:srgbClr val="0070C0"/>
                </a:solidFill>
                <a:ea typeface="Times New Roman"/>
                <a:cs typeface="Times New Roman"/>
              </a:rPr>
              <a:t>bận</a:t>
            </a:r>
            <a:r>
              <a:rPr lang="en-US" sz="3200" smtClean="0">
                <a:solidFill>
                  <a:srgbClr val="0070C0"/>
                </a:solidFill>
                <a:ea typeface="Times New Roman"/>
                <a:cs typeface="Times New Roman"/>
              </a:rPr>
              <a:t>(Busy Index</a:t>
            </a:r>
            <a:r>
              <a:rPr lang="en-US" sz="3200" b="0" smtClean="0">
                <a:solidFill>
                  <a:srgbClr val="0070C0"/>
                </a:solidFill>
                <a:ea typeface="Times New Roman"/>
                <a:cs typeface="Times New Roman"/>
              </a:rPr>
              <a:t>)</a:t>
            </a:r>
            <a:r>
              <a:rPr lang="vi-VN" sz="3200" b="0" smtClean="0">
                <a:solidFill>
                  <a:srgbClr val="0070C0"/>
                </a:solidFill>
                <a:ea typeface="Times New Roman"/>
                <a:cs typeface="Times New Roman"/>
              </a:rPr>
              <a:t>: </a:t>
            </a:r>
            <a:r>
              <a:rPr lang="vi-VN" sz="3200" b="0">
                <a:solidFill>
                  <a:srgbClr val="0070C0"/>
                </a:solidFill>
                <a:ea typeface="Times New Roman"/>
                <a:cs typeface="Times New Roman"/>
              </a:rPr>
              <a:t>Trạng thái của máy ảo không khả dụng '1'.</a:t>
            </a:r>
          </a:p>
          <a:p>
            <a:pPr marL="0" lvl="0" indent="0" algn="just">
              <a:lnSpc>
                <a:spcPct val="120000"/>
              </a:lnSpc>
              <a:spcAft>
                <a:spcPts val="0"/>
              </a:spcAft>
              <a:buNone/>
              <a:tabLst>
                <a:tab pos="74295" algn="l"/>
              </a:tabLst>
            </a:pPr>
            <a:r>
              <a:rPr lang="vi-VN" sz="3200" b="0">
                <a:solidFill>
                  <a:srgbClr val="0070C0"/>
                </a:solidFill>
                <a:ea typeface="Times New Roman"/>
                <a:cs typeface="Times New Roman"/>
              </a:rPr>
              <a:t>Lúc đầu, tất cả các máy ảo được cập nhật trong bảng </a:t>
            </a:r>
            <a:r>
              <a:rPr lang="vi-VN" sz="3200" b="0" smtClean="0">
                <a:solidFill>
                  <a:srgbClr val="0070C0"/>
                </a:solidFill>
                <a:ea typeface="Times New Roman"/>
                <a:cs typeface="Times New Roman"/>
              </a:rPr>
              <a:t>"</a:t>
            </a:r>
            <a:r>
              <a:rPr lang="en-US" sz="3200">
                <a:solidFill>
                  <a:srgbClr val="0070C0"/>
                </a:solidFill>
                <a:ea typeface="Times New Roman"/>
                <a:cs typeface="Times New Roman"/>
              </a:rPr>
              <a:t> (Available Index </a:t>
            </a:r>
            <a:r>
              <a:rPr lang="vi-VN" sz="3200" b="0" smtClean="0">
                <a:solidFill>
                  <a:srgbClr val="0070C0"/>
                </a:solidFill>
                <a:ea typeface="Times New Roman"/>
                <a:cs typeface="Times New Roman"/>
              </a:rPr>
              <a:t>" </a:t>
            </a:r>
            <a:r>
              <a:rPr lang="vi-VN" sz="3200" b="0">
                <a:solidFill>
                  <a:srgbClr val="0070C0"/>
                </a:solidFill>
                <a:ea typeface="Times New Roman"/>
                <a:cs typeface="Times New Roman"/>
              </a:rPr>
              <a:t>và bảng </a:t>
            </a:r>
            <a:r>
              <a:rPr lang="vi-VN" sz="3200" b="0" smtClean="0">
                <a:solidFill>
                  <a:srgbClr val="0070C0"/>
                </a:solidFill>
                <a:ea typeface="Times New Roman"/>
                <a:cs typeface="Times New Roman"/>
              </a:rPr>
              <a:t>"</a:t>
            </a:r>
            <a:r>
              <a:rPr lang="en-US" sz="3200" smtClean="0">
                <a:solidFill>
                  <a:srgbClr val="0070C0"/>
                </a:solidFill>
                <a:ea typeface="Times New Roman"/>
                <a:cs typeface="Times New Roman"/>
              </a:rPr>
              <a:t>Busy Index</a:t>
            </a:r>
            <a:r>
              <a:rPr lang="vi-VN" sz="3200" b="0" smtClean="0">
                <a:solidFill>
                  <a:srgbClr val="0070C0"/>
                </a:solidFill>
                <a:ea typeface="Times New Roman"/>
                <a:cs typeface="Times New Roman"/>
              </a:rPr>
              <a:t>" </a:t>
            </a:r>
            <a:r>
              <a:rPr lang="vi-VN" sz="3200" b="0">
                <a:solidFill>
                  <a:srgbClr val="0070C0"/>
                </a:solidFill>
                <a:ea typeface="Times New Roman"/>
                <a:cs typeface="Times New Roman"/>
              </a:rPr>
              <a:t>trống.</a:t>
            </a:r>
          </a:p>
          <a:p>
            <a:pPr lvl="0" algn="just">
              <a:lnSpc>
                <a:spcPct val="120000"/>
              </a:lnSpc>
              <a:spcAft>
                <a:spcPts val="0"/>
              </a:spcAft>
              <a:buFont typeface="Wingdings" panose="05000000000000000000" pitchFamily="2" charset="2"/>
              <a:buChar char="Ø"/>
              <a:tabLst>
                <a:tab pos="74295" algn="l"/>
              </a:tabLst>
            </a:pPr>
            <a:r>
              <a:rPr lang="en-US" sz="3200" b="0" smtClean="0">
                <a:solidFill>
                  <a:srgbClr val="0070C0"/>
                </a:solidFill>
                <a:ea typeface="Times New Roman"/>
                <a:cs typeface="Times New Roman"/>
              </a:rPr>
              <a:t> </a:t>
            </a:r>
            <a:r>
              <a:rPr lang="vi-VN" sz="3200" smtClean="0">
                <a:solidFill>
                  <a:srgbClr val="0070C0"/>
                </a:solidFill>
                <a:ea typeface="Times New Roman"/>
                <a:cs typeface="Times New Roman"/>
              </a:rPr>
              <a:t>Bước 2</a:t>
            </a:r>
            <a:r>
              <a:rPr lang="vi-VN" sz="3200" b="0" smtClean="0">
                <a:solidFill>
                  <a:srgbClr val="0070C0"/>
                </a:solidFill>
                <a:ea typeface="Times New Roman"/>
                <a:cs typeface="Times New Roman"/>
              </a:rPr>
              <a:t>.</a:t>
            </a:r>
            <a:r>
              <a:rPr lang="en-US" sz="3200" b="0" smtClean="0">
                <a:solidFill>
                  <a:srgbClr val="0070C0"/>
                </a:solidFill>
                <a:ea typeface="Times New Roman"/>
                <a:cs typeface="Times New Roman"/>
              </a:rPr>
              <a:t> </a:t>
            </a:r>
            <a:r>
              <a:rPr lang="vi-VN" sz="3200" b="0" smtClean="0">
                <a:solidFill>
                  <a:srgbClr val="0070C0"/>
                </a:solidFill>
                <a:ea typeface="Times New Roman"/>
                <a:cs typeface="Times New Roman"/>
              </a:rPr>
              <a:t>Bộ </a:t>
            </a:r>
            <a:r>
              <a:rPr lang="vi-VN" sz="3200" b="0">
                <a:solidFill>
                  <a:srgbClr val="0070C0"/>
                </a:solidFill>
                <a:ea typeface="Times New Roman"/>
                <a:cs typeface="Times New Roman"/>
              </a:rPr>
              <a:t>điều </a:t>
            </a:r>
            <a:r>
              <a:rPr lang="vi-VN" sz="3200" b="0" smtClean="0">
                <a:solidFill>
                  <a:srgbClr val="0070C0"/>
                </a:solidFill>
                <a:ea typeface="Times New Roman"/>
                <a:cs typeface="Times New Roman"/>
              </a:rPr>
              <a:t>khiển</a:t>
            </a:r>
            <a:r>
              <a:rPr lang="en-US" sz="3200" b="0" smtClean="0">
                <a:solidFill>
                  <a:srgbClr val="0070C0"/>
                </a:solidFill>
                <a:ea typeface="Times New Roman"/>
                <a:cs typeface="Times New Roman"/>
              </a:rPr>
              <a:t> </a:t>
            </a:r>
            <a:r>
              <a:rPr lang="en-US" sz="3200" b="0" smtClean="0">
                <a:solidFill>
                  <a:srgbClr val="0070C0"/>
                </a:solidFill>
                <a:latin typeface="Arial" panose="020B0604020202020204" pitchFamily="34" charset="0"/>
                <a:ea typeface="Times New Roman"/>
                <a:cs typeface="Arial" panose="020B0604020202020204" pitchFamily="34" charset="0"/>
              </a:rPr>
              <a:t>trung</a:t>
            </a:r>
            <a:r>
              <a:rPr lang="en-US" sz="3200" b="0" smtClean="0">
                <a:solidFill>
                  <a:srgbClr val="0070C0"/>
                </a:solidFill>
                <a:ea typeface="Times New Roman"/>
                <a:cs typeface="Times New Roman"/>
              </a:rPr>
              <a:t> </a:t>
            </a:r>
            <a:r>
              <a:rPr lang="vi-VN" sz="3200" b="0" smtClean="0">
                <a:solidFill>
                  <a:srgbClr val="0070C0"/>
                </a:solidFill>
                <a:ea typeface="Times New Roman"/>
                <a:cs typeface="Times New Roman"/>
              </a:rPr>
              <a:t>tâm </a:t>
            </a:r>
            <a:r>
              <a:rPr lang="vi-VN" sz="3200" b="0">
                <a:solidFill>
                  <a:srgbClr val="0070C0"/>
                </a:solidFill>
                <a:ea typeface="Times New Roman"/>
                <a:cs typeface="Times New Roman"/>
              </a:rPr>
              <a:t>dữ </a:t>
            </a:r>
            <a:r>
              <a:rPr lang="vi-VN" sz="3200" b="0" smtClean="0">
                <a:solidFill>
                  <a:srgbClr val="0070C0"/>
                </a:solidFill>
                <a:ea typeface="Times New Roman"/>
                <a:cs typeface="Times New Roman"/>
              </a:rPr>
              <a:t>liệu</a:t>
            </a:r>
            <a:r>
              <a:rPr lang="en-US" sz="3200" smtClean="0">
                <a:solidFill>
                  <a:srgbClr val="0070C0"/>
                </a:solidFill>
                <a:ea typeface="Times New Roman"/>
                <a:cs typeface="Times New Roman"/>
              </a:rPr>
              <a:t>(Data Center Controller</a:t>
            </a:r>
            <a:r>
              <a:rPr lang="en-US" sz="3200" b="0" smtClean="0">
                <a:solidFill>
                  <a:srgbClr val="0070C0"/>
                </a:solidFill>
                <a:ea typeface="Times New Roman"/>
                <a:cs typeface="Times New Roman"/>
              </a:rPr>
              <a:t>)</a:t>
            </a:r>
            <a:r>
              <a:rPr lang="vi-VN" sz="3200" b="0" smtClean="0">
                <a:solidFill>
                  <a:srgbClr val="0070C0"/>
                </a:solidFill>
                <a:ea typeface="Times New Roman"/>
                <a:cs typeface="Times New Roman"/>
              </a:rPr>
              <a:t> </a:t>
            </a:r>
            <a:r>
              <a:rPr lang="vi-VN" sz="3200" b="0">
                <a:solidFill>
                  <a:srgbClr val="0070C0"/>
                </a:solidFill>
                <a:ea typeface="Times New Roman"/>
                <a:cs typeface="Times New Roman"/>
              </a:rPr>
              <a:t>nhận được yêu cầu mới.</a:t>
            </a:r>
          </a:p>
          <a:p>
            <a:pPr lvl="0" algn="just">
              <a:lnSpc>
                <a:spcPct val="120000"/>
              </a:lnSpc>
              <a:spcAft>
                <a:spcPts val="0"/>
              </a:spcAft>
              <a:buFont typeface="Wingdings" panose="05000000000000000000" pitchFamily="2" charset="2"/>
              <a:buChar char="Ø"/>
              <a:tabLst>
                <a:tab pos="74295" algn="l"/>
              </a:tabLst>
            </a:pPr>
            <a:r>
              <a:rPr lang="en-US" sz="3200" b="0" smtClean="0">
                <a:solidFill>
                  <a:srgbClr val="0070C0"/>
                </a:solidFill>
                <a:ea typeface="Times New Roman"/>
                <a:cs typeface="Times New Roman"/>
              </a:rPr>
              <a:t> </a:t>
            </a:r>
            <a:r>
              <a:rPr lang="vi-VN" sz="3200" smtClean="0">
                <a:solidFill>
                  <a:srgbClr val="0070C0"/>
                </a:solidFill>
                <a:ea typeface="Times New Roman"/>
                <a:cs typeface="Times New Roman"/>
              </a:rPr>
              <a:t>Bước </a:t>
            </a:r>
            <a:r>
              <a:rPr lang="vi-VN" sz="3200">
                <a:solidFill>
                  <a:srgbClr val="0070C0"/>
                </a:solidFill>
                <a:ea typeface="Times New Roman"/>
                <a:cs typeface="Times New Roman"/>
              </a:rPr>
              <a:t>3</a:t>
            </a:r>
            <a:r>
              <a:rPr lang="vi-VN" sz="3200" b="0">
                <a:solidFill>
                  <a:srgbClr val="0070C0"/>
                </a:solidFill>
                <a:ea typeface="Times New Roman"/>
                <a:cs typeface="Times New Roman"/>
              </a:rPr>
              <a:t>: </a:t>
            </a:r>
            <a:r>
              <a:rPr lang="en-US" sz="3200" smtClean="0">
                <a:solidFill>
                  <a:srgbClr val="0070C0"/>
                </a:solidFill>
                <a:ea typeface="Times New Roman"/>
                <a:cs typeface="Times New Roman"/>
              </a:rPr>
              <a:t>Data </a:t>
            </a:r>
            <a:r>
              <a:rPr lang="en-US" sz="3200">
                <a:solidFill>
                  <a:srgbClr val="0070C0"/>
                </a:solidFill>
                <a:ea typeface="Times New Roman"/>
                <a:cs typeface="Times New Roman"/>
              </a:rPr>
              <a:t>Center Controller</a:t>
            </a:r>
            <a:r>
              <a:rPr lang="vi-VN" sz="3200" b="0" smtClean="0">
                <a:solidFill>
                  <a:srgbClr val="0070C0"/>
                </a:solidFill>
                <a:ea typeface="Times New Roman"/>
                <a:cs typeface="Times New Roman"/>
              </a:rPr>
              <a:t> </a:t>
            </a:r>
            <a:r>
              <a:rPr lang="vi-VN" sz="3200" b="0">
                <a:solidFill>
                  <a:srgbClr val="0070C0"/>
                </a:solidFill>
                <a:ea typeface="Times New Roman"/>
                <a:cs typeface="Times New Roman"/>
              </a:rPr>
              <a:t>truy vấn </a:t>
            </a:r>
            <a:r>
              <a:rPr lang="en-US" sz="3100" smtClean="0">
                <a:solidFill>
                  <a:srgbClr val="0070C0"/>
                </a:solidFill>
                <a:ea typeface="Times New Roman"/>
                <a:cs typeface="Times New Roman"/>
              </a:rPr>
              <a:t>TMA </a:t>
            </a:r>
            <a:r>
              <a:rPr lang="en-US" sz="3100">
                <a:solidFill>
                  <a:srgbClr val="0070C0"/>
                </a:solidFill>
                <a:ea typeface="Times New Roman"/>
                <a:cs typeface="Times New Roman"/>
              </a:rPr>
              <a:t>Load Balancer </a:t>
            </a:r>
            <a:r>
              <a:rPr lang="vi-VN" sz="3200" b="0" smtClean="0">
                <a:solidFill>
                  <a:srgbClr val="0070C0"/>
                </a:solidFill>
                <a:ea typeface="Times New Roman"/>
                <a:cs typeface="Times New Roman"/>
              </a:rPr>
              <a:t>để </a:t>
            </a:r>
            <a:r>
              <a:rPr lang="vi-VN" sz="3200" b="0">
                <a:solidFill>
                  <a:srgbClr val="0070C0"/>
                </a:solidFill>
                <a:ea typeface="Times New Roman"/>
                <a:cs typeface="Times New Roman"/>
              </a:rPr>
              <a:t>phân bổ tiếp theo.</a:t>
            </a:r>
          </a:p>
          <a:p>
            <a:pPr marL="0" lvl="0" indent="0" algn="just">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8195" name="Title 1"/>
          <p:cNvSpPr>
            <a:spLocks noGrp="1"/>
          </p:cNvSpPr>
          <p:nvPr>
            <p:ph type="title"/>
          </p:nvPr>
        </p:nvSpPr>
        <p:spPr>
          <a:xfrm>
            <a:off x="467544" y="476672"/>
            <a:ext cx="8352928" cy="971128"/>
          </a:xfrm>
        </p:spPr>
        <p:txBody>
          <a:bodyPr>
            <a:normAutofit fontScale="90000"/>
          </a:bodyPr>
          <a:lstStyle/>
          <a:p>
            <a:pPr eaLnBrk="1" hangingPunct="1"/>
            <a:r>
              <a:rPr lang="en-US" sz="3800" b="1" smtClean="0">
                <a:solidFill>
                  <a:srgbClr val="7030A0"/>
                </a:solidFill>
                <a:latin typeface="Times New Roman" pitchFamily="18" charset="0"/>
                <a:cs typeface="Arial" charset="0"/>
              </a:rPr>
              <a:t/>
            </a:r>
            <a:br>
              <a:rPr lang="en-US" sz="3800" b="1" smtClean="0">
                <a:solidFill>
                  <a:srgbClr val="7030A0"/>
                </a:solidFill>
                <a:latin typeface="Times New Roman" pitchFamily="18" charset="0"/>
                <a:cs typeface="Arial" charset="0"/>
              </a:rPr>
            </a:br>
            <a:r>
              <a:rPr lang="en-US" sz="3800" b="1">
                <a:solidFill>
                  <a:srgbClr val="7030A0"/>
                </a:solidFill>
                <a:latin typeface="Times New Roman" pitchFamily="18" charset="0"/>
                <a:cs typeface="Arial" charset="0"/>
              </a:rPr>
              <a:t/>
            </a:r>
            <a:br>
              <a:rPr lang="en-US" sz="3800" b="1">
                <a:solidFill>
                  <a:srgbClr val="7030A0"/>
                </a:solidFill>
                <a:latin typeface="Times New Roman" pitchFamily="18" charset="0"/>
                <a:cs typeface="Arial" charset="0"/>
              </a:rPr>
            </a:br>
            <a:endParaRPr lang="vi-VN" altLang="en-US" sz="3800" smtClean="0">
              <a:solidFill>
                <a:srgbClr val="7030A0"/>
              </a:solidFill>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19</a:t>
            </a:fld>
            <a:endParaRPr lang="en-US"/>
          </a:p>
        </p:txBody>
      </p:sp>
      <p:sp>
        <p:nvSpPr>
          <p:cNvPr id="8" name="WordArt 4"/>
          <p:cNvSpPr txBox="1">
            <a:spLocks noChangeArrowheads="1" noChangeShapeType="1" noTextEdit="1"/>
          </p:cNvSpPr>
          <p:nvPr/>
        </p:nvSpPr>
        <p:spPr bwMode="auto">
          <a:xfrm>
            <a:off x="1447800" y="228600"/>
            <a:ext cx="4114800" cy="685800"/>
          </a:xfrm>
          <a:prstGeom prst="rect">
            <a:avLst/>
          </a:prstGeom>
        </p:spPr>
        <p:txBody>
          <a:bodyPr vert="horz" wrap="none" lIns="91440" tIns="45720" rIns="91440" bIns="45720" numCol="1" rtlCol="0" fromWordArt="1" anchor="ctr">
            <a:prstTxWarp prst="textPlain">
              <a:avLst>
                <a:gd name="adj" fmla="val 50000"/>
              </a:avLst>
            </a:prstTxWarp>
            <a:normAutofit fontScale="975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r>
              <a:rPr lang="en-US" sz="3600" kern="10" spc="-180">
                <a:ln w="28575">
                  <a:solidFill>
                    <a:schemeClr val="tx1"/>
                  </a:solidFill>
                  <a:round/>
                  <a:headEnd/>
                  <a:tailEnd/>
                </a:ln>
                <a:solidFill>
                  <a:srgbClr val="FFFFFF"/>
                </a:solidFill>
                <a:effectLst>
                  <a:outerShdw dist="28398" dir="1593903" algn="ctr" rotWithShape="0">
                    <a:schemeClr val="bg2"/>
                  </a:outerShdw>
                </a:effectLst>
                <a:latin typeface="Times New Roman"/>
                <a:cs typeface="Times New Roman"/>
              </a:rPr>
              <a:t>III.  Đề xuất thuật toán</a:t>
            </a:r>
          </a:p>
        </p:txBody>
      </p:sp>
    </p:spTree>
    <p:extLst>
      <p:ext uri="{BB962C8B-B14F-4D97-AF65-F5344CB8AC3E}">
        <p14:creationId xmlns:p14="http://schemas.microsoft.com/office/powerpoint/2010/main" val="3782958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382000" cy="5181600"/>
          </a:xfrm>
        </p:spPr>
        <p:txBody>
          <a:bodyPr rtlCol="0">
            <a:normAutofit fontScale="77500" lnSpcReduction="20000"/>
          </a:bodyPr>
          <a:lstStyle/>
          <a:p>
            <a:pPr lvl="0" algn="just">
              <a:lnSpc>
                <a:spcPct val="115000"/>
              </a:lnSpc>
              <a:spcAft>
                <a:spcPts val="0"/>
              </a:spcAft>
              <a:buFont typeface="Wingdings" panose="05000000000000000000" pitchFamily="2" charset="2"/>
              <a:buChar char="Ø"/>
              <a:tabLst>
                <a:tab pos="74295" algn="l"/>
              </a:tabLst>
            </a:pPr>
            <a:r>
              <a:rPr lang="en-US" smtClean="0">
                <a:solidFill>
                  <a:srgbClr val="0070C0"/>
                </a:solidFill>
                <a:ea typeface="Times New Roman"/>
                <a:cs typeface="Times New Roman"/>
              </a:rPr>
              <a:t> </a:t>
            </a:r>
            <a:r>
              <a:rPr lang="vi-VN" smtClean="0">
                <a:solidFill>
                  <a:srgbClr val="0070C0"/>
                </a:solidFill>
                <a:ea typeface="Times New Roman"/>
                <a:cs typeface="Times New Roman"/>
              </a:rPr>
              <a:t>Bước </a:t>
            </a:r>
            <a:r>
              <a:rPr lang="vi-VN">
                <a:solidFill>
                  <a:srgbClr val="0070C0"/>
                </a:solidFill>
                <a:ea typeface="Times New Roman"/>
                <a:cs typeface="Times New Roman"/>
              </a:rPr>
              <a:t>4</a:t>
            </a:r>
            <a:r>
              <a:rPr lang="vi-VN" b="0">
                <a:solidFill>
                  <a:srgbClr val="0070C0"/>
                </a:solidFill>
                <a:ea typeface="Times New Roman"/>
                <a:cs typeface="Times New Roman"/>
              </a:rPr>
              <a:t>: TMA Load Balancer phát hiện và gửi VM ID (VM) từ trên xuống trong bảng </a:t>
            </a:r>
            <a:r>
              <a:rPr lang="vi-VN" b="0" smtClean="0">
                <a:solidFill>
                  <a:srgbClr val="0070C0"/>
                </a:solidFill>
                <a:ea typeface="Times New Roman"/>
                <a:cs typeface="Times New Roman"/>
              </a:rPr>
              <a:t>"</a:t>
            </a:r>
            <a:r>
              <a:rPr lang="en-US" smtClean="0">
                <a:solidFill>
                  <a:srgbClr val="0070C0"/>
                </a:solidFill>
                <a:ea typeface="Times New Roman"/>
                <a:cs typeface="Times New Roman"/>
              </a:rPr>
              <a:t>Available Index</a:t>
            </a:r>
            <a:r>
              <a:rPr lang="vi-VN" b="0" smtClean="0">
                <a:solidFill>
                  <a:srgbClr val="0070C0"/>
                </a:solidFill>
                <a:ea typeface="Times New Roman"/>
                <a:cs typeface="Times New Roman"/>
              </a:rPr>
              <a:t>" </a:t>
            </a:r>
            <a:r>
              <a:rPr lang="vi-VN" b="0">
                <a:solidFill>
                  <a:srgbClr val="0070C0"/>
                </a:solidFill>
                <a:ea typeface="Times New Roman"/>
                <a:cs typeface="Times New Roman"/>
              </a:rPr>
              <a:t>của </a:t>
            </a:r>
            <a:r>
              <a:rPr lang="en-US" smtClean="0">
                <a:solidFill>
                  <a:srgbClr val="0070C0"/>
                </a:solidFill>
                <a:ea typeface="Times New Roman"/>
                <a:cs typeface="Times New Roman"/>
              </a:rPr>
              <a:t>Data </a:t>
            </a:r>
            <a:r>
              <a:rPr lang="en-US">
                <a:solidFill>
                  <a:srgbClr val="0070C0"/>
                </a:solidFill>
                <a:ea typeface="Times New Roman"/>
                <a:cs typeface="Times New Roman"/>
              </a:rPr>
              <a:t>Center Controller</a:t>
            </a:r>
            <a:endParaRPr lang="vi-VN" b="0">
              <a:solidFill>
                <a:srgbClr val="0070C0"/>
              </a:solidFill>
              <a:ea typeface="Times New Roman"/>
              <a:cs typeface="Times New Roman"/>
            </a:endParaRPr>
          </a:p>
          <a:p>
            <a:pPr marL="1035050" lvl="1" indent="-457200" algn="just">
              <a:lnSpc>
                <a:spcPct val="115000"/>
              </a:lnSpc>
              <a:buFont typeface="Arial" panose="020B0604020202020204" pitchFamily="34" charset="0"/>
              <a:buChar char="•"/>
              <a:tabLst>
                <a:tab pos="74295" algn="l"/>
              </a:tabLst>
            </a:pPr>
            <a:r>
              <a:rPr lang="en-US" smtClean="0">
                <a:solidFill>
                  <a:srgbClr val="0070C0"/>
                </a:solidFill>
                <a:ea typeface="Times New Roman"/>
                <a:cs typeface="Times New Roman"/>
              </a:rPr>
              <a:t>Data </a:t>
            </a:r>
            <a:r>
              <a:rPr lang="en-US">
                <a:solidFill>
                  <a:srgbClr val="0070C0"/>
                </a:solidFill>
                <a:ea typeface="Times New Roman"/>
                <a:cs typeface="Times New Roman"/>
              </a:rPr>
              <a:t>Center Controller </a:t>
            </a:r>
            <a:r>
              <a:rPr lang="vi-VN" b="0" smtClean="0">
                <a:solidFill>
                  <a:srgbClr val="0070C0"/>
                </a:solidFill>
                <a:ea typeface="Times New Roman"/>
                <a:cs typeface="Times New Roman"/>
              </a:rPr>
              <a:t>gửi </a:t>
            </a:r>
            <a:r>
              <a:rPr lang="vi-VN" b="0">
                <a:solidFill>
                  <a:srgbClr val="0070C0"/>
                </a:solidFill>
                <a:ea typeface="Times New Roman"/>
                <a:cs typeface="Times New Roman"/>
              </a:rPr>
              <a:t>yêu cầu đến VM được chỉ định bằng ID đó.</a:t>
            </a:r>
          </a:p>
          <a:p>
            <a:pPr marL="1035050" lvl="1" indent="-457200" algn="just">
              <a:lnSpc>
                <a:spcPct val="115000"/>
              </a:lnSpc>
              <a:buFont typeface="Arial" panose="020B0604020202020204" pitchFamily="34" charset="0"/>
              <a:buChar char="•"/>
              <a:tabLst>
                <a:tab pos="74295" algn="l"/>
              </a:tabLst>
            </a:pPr>
            <a:r>
              <a:rPr lang="en-US" smtClean="0">
                <a:solidFill>
                  <a:srgbClr val="0070C0"/>
                </a:solidFill>
                <a:ea typeface="Times New Roman"/>
                <a:cs typeface="Times New Roman"/>
              </a:rPr>
              <a:t>Data </a:t>
            </a:r>
            <a:r>
              <a:rPr lang="en-US">
                <a:solidFill>
                  <a:srgbClr val="0070C0"/>
                </a:solidFill>
                <a:ea typeface="Times New Roman"/>
                <a:cs typeface="Times New Roman"/>
              </a:rPr>
              <a:t>Center Controller </a:t>
            </a:r>
            <a:r>
              <a:rPr lang="vi-VN" b="0" smtClean="0">
                <a:solidFill>
                  <a:srgbClr val="0070C0"/>
                </a:solidFill>
                <a:ea typeface="Times New Roman"/>
                <a:cs typeface="Times New Roman"/>
              </a:rPr>
              <a:t>thông </a:t>
            </a:r>
            <a:r>
              <a:rPr lang="vi-VN" b="0">
                <a:solidFill>
                  <a:srgbClr val="0070C0"/>
                </a:solidFill>
                <a:ea typeface="Times New Roman"/>
                <a:cs typeface="Times New Roman"/>
              </a:rPr>
              <a:t>báo cho </a:t>
            </a:r>
            <a:r>
              <a:rPr lang="en-US" smtClean="0">
                <a:solidFill>
                  <a:srgbClr val="0070C0"/>
                </a:solidFill>
                <a:ea typeface="Times New Roman"/>
                <a:cs typeface="Times New Roman"/>
              </a:rPr>
              <a:t>TMA </a:t>
            </a:r>
            <a:r>
              <a:rPr lang="en-US">
                <a:solidFill>
                  <a:srgbClr val="0070C0"/>
                </a:solidFill>
                <a:ea typeface="Times New Roman"/>
                <a:cs typeface="Times New Roman"/>
              </a:rPr>
              <a:t>Load Balancer </a:t>
            </a:r>
            <a:r>
              <a:rPr lang="vi-VN" b="0" smtClean="0">
                <a:solidFill>
                  <a:srgbClr val="0070C0"/>
                </a:solidFill>
                <a:ea typeface="Times New Roman"/>
                <a:cs typeface="Times New Roman"/>
              </a:rPr>
              <a:t>để </a:t>
            </a:r>
            <a:r>
              <a:rPr lang="vi-VN" b="0">
                <a:solidFill>
                  <a:srgbClr val="0070C0"/>
                </a:solidFill>
                <a:ea typeface="Times New Roman"/>
                <a:cs typeface="Times New Roman"/>
              </a:rPr>
              <a:t>phân bổ mới.</a:t>
            </a:r>
          </a:p>
          <a:p>
            <a:pPr marL="1035050" lvl="1" indent="-457200" algn="just">
              <a:lnSpc>
                <a:spcPct val="115000"/>
              </a:lnSpc>
              <a:buFont typeface="Arial" panose="020B0604020202020204" pitchFamily="34" charset="0"/>
              <a:buChar char="•"/>
              <a:tabLst>
                <a:tab pos="74295" algn="l"/>
              </a:tabLst>
            </a:pPr>
            <a:r>
              <a:rPr lang="vi-VN" b="0" smtClean="0">
                <a:solidFill>
                  <a:srgbClr val="0070C0"/>
                </a:solidFill>
                <a:ea typeface="Times New Roman"/>
                <a:cs typeface="Times New Roman"/>
              </a:rPr>
              <a:t>TMA </a:t>
            </a:r>
            <a:r>
              <a:rPr lang="vi-VN" b="0">
                <a:solidFill>
                  <a:srgbClr val="0070C0"/>
                </a:solidFill>
                <a:ea typeface="Times New Roman"/>
                <a:cs typeface="Times New Roman"/>
              </a:rPr>
              <a:t>LoadBalancer sẽ cập nhật VM này vào </a:t>
            </a:r>
            <a:r>
              <a:rPr lang="en-US" smtClean="0">
                <a:solidFill>
                  <a:srgbClr val="0070C0"/>
                </a:solidFill>
                <a:ea typeface="Times New Roman"/>
                <a:cs typeface="Times New Roman"/>
              </a:rPr>
              <a:t>Busy </a:t>
            </a:r>
            <a:r>
              <a:rPr lang="en-US">
                <a:solidFill>
                  <a:srgbClr val="0070C0"/>
                </a:solidFill>
                <a:ea typeface="Times New Roman"/>
                <a:cs typeface="Times New Roman"/>
              </a:rPr>
              <a:t>Index </a:t>
            </a:r>
            <a:r>
              <a:rPr lang="vi-VN" b="0" smtClean="0">
                <a:solidFill>
                  <a:srgbClr val="0070C0"/>
                </a:solidFill>
                <a:ea typeface="Times New Roman"/>
                <a:cs typeface="Times New Roman"/>
              </a:rPr>
              <a:t>và </a:t>
            </a:r>
            <a:r>
              <a:rPr lang="vi-VN" b="0">
                <a:solidFill>
                  <a:srgbClr val="0070C0"/>
                </a:solidFill>
                <a:ea typeface="Times New Roman"/>
                <a:cs typeface="Times New Roman"/>
              </a:rPr>
              <a:t>chờ yêu cầu mới từ </a:t>
            </a:r>
            <a:r>
              <a:rPr lang="en-US">
                <a:solidFill>
                  <a:srgbClr val="0070C0"/>
                </a:solidFill>
                <a:ea typeface="Times New Roman"/>
                <a:cs typeface="Times New Roman"/>
              </a:rPr>
              <a:t>Data </a:t>
            </a:r>
            <a:r>
              <a:rPr lang="en-US">
                <a:solidFill>
                  <a:srgbClr val="0070C0"/>
                </a:solidFill>
                <a:ea typeface="Times New Roman"/>
                <a:cs typeface="Times New Roman"/>
              </a:rPr>
              <a:t>Center </a:t>
            </a:r>
            <a:r>
              <a:rPr lang="en-US" smtClean="0">
                <a:solidFill>
                  <a:srgbClr val="0070C0"/>
                </a:solidFill>
                <a:ea typeface="Times New Roman"/>
                <a:cs typeface="Times New Roman"/>
              </a:rPr>
              <a:t>Controller</a:t>
            </a:r>
            <a:r>
              <a:rPr lang="vi-VN" b="0" smtClean="0">
                <a:solidFill>
                  <a:srgbClr val="0070C0"/>
                </a:solidFill>
                <a:ea typeface="Times New Roman"/>
                <a:cs typeface="Times New Roman"/>
              </a:rPr>
              <a:t>.</a:t>
            </a:r>
            <a:endParaRPr lang="vi-VN" b="0">
              <a:solidFill>
                <a:srgbClr val="0070C0"/>
              </a:solidFill>
              <a:ea typeface="Times New Roman"/>
              <a:cs typeface="Times New Roman"/>
            </a:endParaRPr>
          </a:p>
          <a:p>
            <a:pPr marL="0" lvl="0" indent="0" algn="just">
              <a:lnSpc>
                <a:spcPct val="115000"/>
              </a:lnSpc>
              <a:spcAft>
                <a:spcPts val="0"/>
              </a:spcAft>
              <a:buNone/>
              <a:tabLst>
                <a:tab pos="74295" algn="l"/>
              </a:tabLst>
            </a:pPr>
            <a:r>
              <a:rPr lang="vi-VN" b="0">
                <a:solidFill>
                  <a:srgbClr val="0070C0"/>
                </a:solidFill>
                <a:ea typeface="Times New Roman"/>
                <a:cs typeface="Times New Roman"/>
              </a:rPr>
              <a:t>Trong trường hợp, nếu bảng </a:t>
            </a:r>
            <a:r>
              <a:rPr lang="vi-VN" b="0" smtClean="0">
                <a:solidFill>
                  <a:srgbClr val="0070C0"/>
                </a:solidFill>
                <a:ea typeface="Times New Roman"/>
                <a:cs typeface="Times New Roman"/>
              </a:rPr>
              <a:t>"</a:t>
            </a:r>
            <a:r>
              <a:rPr lang="en-US" smtClean="0">
                <a:solidFill>
                  <a:srgbClr val="0070C0"/>
                </a:solidFill>
                <a:ea typeface="Times New Roman"/>
                <a:cs typeface="Times New Roman"/>
              </a:rPr>
              <a:t>Available Index</a:t>
            </a:r>
            <a:r>
              <a:rPr lang="vi-VN" b="0" smtClean="0">
                <a:solidFill>
                  <a:srgbClr val="0070C0"/>
                </a:solidFill>
                <a:ea typeface="Times New Roman"/>
                <a:cs typeface="Times New Roman"/>
              </a:rPr>
              <a:t>" </a:t>
            </a:r>
            <a:r>
              <a:rPr lang="vi-VN" b="0">
                <a:solidFill>
                  <a:srgbClr val="0070C0"/>
                </a:solidFill>
                <a:ea typeface="Times New Roman"/>
                <a:cs typeface="Times New Roman"/>
              </a:rPr>
              <a:t>trống (tất cả các VM không khả dụng):</a:t>
            </a:r>
          </a:p>
          <a:p>
            <a:pPr lvl="1" algn="just">
              <a:lnSpc>
                <a:spcPct val="115000"/>
              </a:lnSpc>
              <a:buFont typeface="Arial" panose="020B0604020202020204" pitchFamily="34" charset="0"/>
              <a:buChar char="•"/>
              <a:tabLst>
                <a:tab pos="74295" algn="l"/>
              </a:tabLst>
            </a:pPr>
            <a:r>
              <a:rPr lang="en-US" smtClean="0">
                <a:solidFill>
                  <a:srgbClr val="0070C0"/>
                </a:solidFill>
                <a:ea typeface="Times New Roman"/>
                <a:cs typeface="Times New Roman"/>
              </a:rPr>
              <a:t>TMA </a:t>
            </a:r>
            <a:r>
              <a:rPr lang="en-US">
                <a:solidFill>
                  <a:srgbClr val="0070C0"/>
                </a:solidFill>
                <a:ea typeface="Times New Roman"/>
                <a:cs typeface="Times New Roman"/>
              </a:rPr>
              <a:t>Load Balancer </a:t>
            </a:r>
            <a:r>
              <a:rPr lang="vi-VN" b="0" smtClean="0">
                <a:solidFill>
                  <a:srgbClr val="0070C0"/>
                </a:solidFill>
                <a:ea typeface="Times New Roman"/>
                <a:cs typeface="Times New Roman"/>
              </a:rPr>
              <a:t>sẽ </a:t>
            </a:r>
            <a:r>
              <a:rPr lang="vi-VN" b="0">
                <a:solidFill>
                  <a:srgbClr val="0070C0"/>
                </a:solidFill>
                <a:ea typeface="Times New Roman"/>
                <a:cs typeface="Times New Roman"/>
              </a:rPr>
              <a:t>trả về giá trị -1 cho </a:t>
            </a:r>
            <a:r>
              <a:rPr lang="en-US">
                <a:solidFill>
                  <a:srgbClr val="0070C0"/>
                </a:solidFill>
                <a:ea typeface="Times New Roman"/>
                <a:cs typeface="Times New Roman"/>
              </a:rPr>
              <a:t>Data Center Controller</a:t>
            </a:r>
            <a:r>
              <a:rPr lang="vi-VN" b="0" smtClean="0">
                <a:solidFill>
                  <a:srgbClr val="0070C0"/>
                </a:solidFill>
                <a:ea typeface="Times New Roman"/>
                <a:cs typeface="Times New Roman"/>
              </a:rPr>
              <a:t>.</a:t>
            </a:r>
            <a:endParaRPr lang="vi-VN" b="0">
              <a:solidFill>
                <a:srgbClr val="0070C0"/>
              </a:solidFill>
              <a:ea typeface="Times New Roman"/>
              <a:cs typeface="Times New Roman"/>
            </a:endParaRPr>
          </a:p>
          <a:p>
            <a:pPr lvl="1" algn="just">
              <a:lnSpc>
                <a:spcPct val="115000"/>
              </a:lnSpc>
              <a:buFont typeface="Arial" panose="020B0604020202020204" pitchFamily="34" charset="0"/>
              <a:buChar char="•"/>
              <a:tabLst>
                <a:tab pos="74295" algn="l"/>
              </a:tabLst>
            </a:pPr>
            <a:r>
              <a:rPr lang="en-US">
                <a:solidFill>
                  <a:srgbClr val="0070C0"/>
                </a:solidFill>
                <a:ea typeface="Times New Roman"/>
                <a:cs typeface="Times New Roman"/>
              </a:rPr>
              <a:t>Data Center Controller </a:t>
            </a:r>
            <a:r>
              <a:rPr lang="vi-VN" b="0" smtClean="0">
                <a:solidFill>
                  <a:srgbClr val="0070C0"/>
                </a:solidFill>
                <a:ea typeface="Times New Roman"/>
                <a:cs typeface="Times New Roman"/>
              </a:rPr>
              <a:t>sắp </a:t>
            </a:r>
            <a:r>
              <a:rPr lang="vi-VN" b="0">
                <a:solidFill>
                  <a:srgbClr val="0070C0"/>
                </a:solidFill>
                <a:ea typeface="Times New Roman"/>
                <a:cs typeface="Times New Roman"/>
              </a:rPr>
              <a:t>xếp yêu cầu.</a:t>
            </a: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20</a:t>
            </a:fld>
            <a:endParaRPr lang="en-US"/>
          </a:p>
        </p:txBody>
      </p:sp>
      <p:sp>
        <p:nvSpPr>
          <p:cNvPr id="8" name="WordArt 4"/>
          <p:cNvSpPr txBox="1">
            <a:spLocks noChangeArrowheads="1" noChangeShapeType="1" noTextEdit="1"/>
          </p:cNvSpPr>
          <p:nvPr/>
        </p:nvSpPr>
        <p:spPr bwMode="auto">
          <a:xfrm>
            <a:off x="1447800" y="228600"/>
            <a:ext cx="3733800" cy="533400"/>
          </a:xfrm>
          <a:prstGeom prst="rect">
            <a:avLst/>
          </a:prstGeom>
        </p:spPr>
        <p:txBody>
          <a:bodyPr vert="horz" wrap="none" lIns="91440" tIns="45720" rIns="91440" bIns="45720" numCol="1" rtlCol="0" fromWordArt="1" anchor="ctr">
            <a:prstTxWarp prst="textPlain">
              <a:avLst>
                <a:gd name="adj" fmla="val 50000"/>
              </a:avLst>
            </a:prstTxWarp>
            <a:normAutofit fontScale="900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rPr>
              <a:t>III.  Đề xuất thuật toán</a:t>
            </a:r>
          </a:p>
        </p:txBody>
      </p:sp>
    </p:spTree>
    <p:extLst>
      <p:ext uri="{BB962C8B-B14F-4D97-AF65-F5344CB8AC3E}">
        <p14:creationId xmlns:p14="http://schemas.microsoft.com/office/powerpoint/2010/main" val="13442918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03346"/>
            <a:ext cx="8534400" cy="5521254"/>
          </a:xfrm>
        </p:spPr>
        <p:txBody>
          <a:bodyPr rtlCol="0">
            <a:normAutofit fontScale="85000" lnSpcReduction="20000"/>
          </a:bodyPr>
          <a:lstStyle/>
          <a:p>
            <a:pPr algn="just">
              <a:lnSpc>
                <a:spcPct val="120000"/>
              </a:lnSpc>
              <a:spcAft>
                <a:spcPts val="0"/>
              </a:spcAft>
              <a:buFont typeface="Wingdings" panose="05000000000000000000" pitchFamily="2" charset="2"/>
              <a:buChar char="Ø"/>
              <a:tabLst>
                <a:tab pos="74295" algn="l"/>
              </a:tabLst>
            </a:pPr>
            <a:r>
              <a:rPr lang="en-US" sz="3400" smtClean="0">
                <a:solidFill>
                  <a:srgbClr val="0070C0"/>
                </a:solidFill>
                <a:latin typeface="Times New Roman"/>
                <a:ea typeface="Times New Roman"/>
                <a:cs typeface="Times New Roman"/>
              </a:rPr>
              <a:t> </a:t>
            </a:r>
            <a:r>
              <a:rPr lang="vi-VN" sz="3400" smtClean="0">
                <a:solidFill>
                  <a:srgbClr val="0070C0"/>
                </a:solidFill>
                <a:latin typeface="Times New Roman"/>
                <a:ea typeface="Times New Roman"/>
                <a:cs typeface="Times New Roman"/>
              </a:rPr>
              <a:t>Bước </a:t>
            </a:r>
            <a:r>
              <a:rPr lang="vi-VN" sz="3400">
                <a:solidFill>
                  <a:srgbClr val="0070C0"/>
                </a:solidFill>
                <a:latin typeface="Times New Roman"/>
                <a:ea typeface="Times New Roman"/>
                <a:cs typeface="Times New Roman"/>
              </a:rPr>
              <a:t>5</a:t>
            </a:r>
            <a:r>
              <a:rPr lang="vi-VN" sz="3400" b="0">
                <a:solidFill>
                  <a:srgbClr val="0070C0"/>
                </a:solidFill>
                <a:latin typeface="Times New Roman"/>
                <a:ea typeface="Times New Roman"/>
                <a:cs typeface="Times New Roman"/>
              </a:rPr>
              <a:t>: Đối với máy ảo, sau khi xử lý yêu cầu và </a:t>
            </a:r>
            <a:r>
              <a:rPr lang="en-US" sz="2600">
                <a:solidFill>
                  <a:srgbClr val="0070C0"/>
                </a:solidFill>
                <a:ea typeface="Times New Roman"/>
                <a:cs typeface="Times New Roman"/>
              </a:rPr>
              <a:t>Data Center Controller </a:t>
            </a:r>
            <a:r>
              <a:rPr lang="vi-VN" sz="3400" b="0" smtClean="0">
                <a:solidFill>
                  <a:srgbClr val="0070C0"/>
                </a:solidFill>
                <a:latin typeface="Times New Roman"/>
                <a:ea typeface="Times New Roman"/>
                <a:cs typeface="Times New Roman"/>
              </a:rPr>
              <a:t>nhận </a:t>
            </a:r>
            <a:r>
              <a:rPr lang="vi-VN" sz="3400" b="0">
                <a:solidFill>
                  <a:srgbClr val="0070C0"/>
                </a:solidFill>
                <a:latin typeface="Times New Roman"/>
                <a:ea typeface="Times New Roman"/>
                <a:cs typeface="Times New Roman"/>
              </a:rPr>
              <a:t>được phản hồi từ VM, nó sẽ thông báo cho TMA LoadBalancer để cập nhật bảng </a:t>
            </a:r>
            <a:r>
              <a:rPr lang="vi-VN" sz="3400" b="0" smtClean="0">
                <a:solidFill>
                  <a:srgbClr val="0070C0"/>
                </a:solidFill>
                <a:latin typeface="Times New Roman"/>
                <a:ea typeface="Times New Roman"/>
                <a:cs typeface="Times New Roman"/>
              </a:rPr>
              <a:t>"</a:t>
            </a:r>
            <a:r>
              <a:rPr lang="en-US" smtClean="0">
                <a:solidFill>
                  <a:srgbClr val="0070C0"/>
                </a:solidFill>
                <a:ea typeface="Times New Roman"/>
                <a:cs typeface="Times New Roman"/>
              </a:rPr>
              <a:t>Available Index</a:t>
            </a:r>
            <a:r>
              <a:rPr lang="vi-VN" sz="3400" b="0" smtClean="0">
                <a:solidFill>
                  <a:srgbClr val="0070C0"/>
                </a:solidFill>
                <a:latin typeface="Times New Roman"/>
                <a:ea typeface="Times New Roman"/>
                <a:cs typeface="Times New Roman"/>
              </a:rPr>
              <a:t>".</a:t>
            </a:r>
            <a:endParaRPr lang="vi-VN" sz="3400" b="0">
              <a:solidFill>
                <a:srgbClr val="0070C0"/>
              </a:solidFill>
              <a:latin typeface="Times New Roman"/>
              <a:ea typeface="Times New Roman"/>
              <a:cs typeface="Times New Roman"/>
            </a:endParaRPr>
          </a:p>
          <a:p>
            <a:pPr algn="just">
              <a:lnSpc>
                <a:spcPct val="110000"/>
              </a:lnSpc>
              <a:spcAft>
                <a:spcPts val="0"/>
              </a:spcAft>
              <a:buFont typeface="Wingdings" panose="05000000000000000000" pitchFamily="2" charset="2"/>
              <a:buChar char="Ø"/>
              <a:tabLst>
                <a:tab pos="74295" algn="l"/>
              </a:tabLst>
            </a:pPr>
            <a:r>
              <a:rPr lang="en-US" sz="3400" smtClean="0">
                <a:solidFill>
                  <a:srgbClr val="0070C0"/>
                </a:solidFill>
                <a:latin typeface="Times New Roman"/>
                <a:ea typeface="Times New Roman"/>
                <a:cs typeface="Times New Roman"/>
              </a:rPr>
              <a:t> </a:t>
            </a:r>
            <a:r>
              <a:rPr lang="vi-VN" sz="3400" smtClean="0">
                <a:solidFill>
                  <a:srgbClr val="0070C0"/>
                </a:solidFill>
                <a:latin typeface="Times New Roman"/>
                <a:ea typeface="Times New Roman"/>
                <a:cs typeface="Times New Roman"/>
              </a:rPr>
              <a:t>Bước </a:t>
            </a:r>
            <a:r>
              <a:rPr lang="vi-VN" sz="3400">
                <a:solidFill>
                  <a:srgbClr val="0070C0"/>
                </a:solidFill>
                <a:latin typeface="Times New Roman"/>
                <a:ea typeface="Times New Roman"/>
                <a:cs typeface="Times New Roman"/>
              </a:rPr>
              <a:t>6</a:t>
            </a:r>
            <a:r>
              <a:rPr lang="vi-VN" sz="3400" b="0">
                <a:solidFill>
                  <a:srgbClr val="0070C0"/>
                </a:solidFill>
                <a:latin typeface="Times New Roman"/>
                <a:ea typeface="Times New Roman"/>
                <a:cs typeface="Times New Roman"/>
              </a:rPr>
              <a:t>: Nếu có nhiều yêu cầu, </a:t>
            </a:r>
            <a:r>
              <a:rPr lang="en-US" sz="2600">
                <a:solidFill>
                  <a:srgbClr val="0070C0"/>
                </a:solidFill>
                <a:ea typeface="Times New Roman"/>
                <a:cs typeface="Times New Roman"/>
              </a:rPr>
              <a:t>Data Center Controller</a:t>
            </a:r>
            <a:r>
              <a:rPr lang="vi-VN" sz="3400" b="0" smtClean="0">
                <a:solidFill>
                  <a:srgbClr val="0070C0"/>
                </a:solidFill>
                <a:latin typeface="Times New Roman"/>
                <a:ea typeface="Times New Roman"/>
                <a:cs typeface="Times New Roman"/>
              </a:rPr>
              <a:t> </a:t>
            </a:r>
            <a:r>
              <a:rPr lang="vi-VN" sz="3400" b="0">
                <a:solidFill>
                  <a:srgbClr val="0070C0"/>
                </a:solidFill>
                <a:latin typeface="Times New Roman"/>
                <a:ea typeface="Times New Roman"/>
                <a:cs typeface="Times New Roman"/>
              </a:rPr>
              <a:t>lặp lại Bước 3 và quy trình được lặp lại cho đến khi </a:t>
            </a:r>
            <a:r>
              <a:rPr lang="vi-VN" sz="3400" b="0" smtClean="0">
                <a:solidFill>
                  <a:srgbClr val="0070C0"/>
                </a:solidFill>
                <a:latin typeface="Times New Roman"/>
                <a:ea typeface="Times New Roman"/>
                <a:cs typeface="Times New Roman"/>
              </a:rPr>
              <a:t>bảng</a:t>
            </a:r>
            <a:r>
              <a:rPr lang="en-US" sz="3600" smtClean="0">
                <a:solidFill>
                  <a:srgbClr val="0070C0"/>
                </a:solidFill>
                <a:ea typeface="Times New Roman"/>
                <a:cs typeface="Times New Roman"/>
              </a:rPr>
              <a:t> “</a:t>
            </a:r>
            <a:r>
              <a:rPr lang="en-US" smtClean="0">
                <a:solidFill>
                  <a:srgbClr val="0070C0"/>
                </a:solidFill>
                <a:ea typeface="Times New Roman"/>
                <a:cs typeface="Times New Roman"/>
              </a:rPr>
              <a:t>Available Index</a:t>
            </a:r>
            <a:r>
              <a:rPr lang="vi-VN" sz="3400" b="0" smtClean="0">
                <a:solidFill>
                  <a:srgbClr val="0070C0"/>
                </a:solidFill>
                <a:latin typeface="Times New Roman"/>
                <a:ea typeface="Times New Roman"/>
                <a:cs typeface="Times New Roman"/>
              </a:rPr>
              <a:t>" </a:t>
            </a:r>
            <a:r>
              <a:rPr lang="vi-VN" sz="3400" b="0">
                <a:solidFill>
                  <a:srgbClr val="0070C0"/>
                </a:solidFill>
                <a:latin typeface="Times New Roman"/>
                <a:ea typeface="Times New Roman"/>
                <a:cs typeface="Times New Roman"/>
              </a:rPr>
              <a:t>trống.</a:t>
            </a:r>
          </a:p>
          <a:p>
            <a:pPr marL="0" indent="0" algn="just">
              <a:lnSpc>
                <a:spcPct val="110000"/>
              </a:lnSpc>
              <a:spcAft>
                <a:spcPts val="0"/>
              </a:spcAft>
              <a:buNone/>
              <a:tabLst>
                <a:tab pos="74295" algn="l"/>
              </a:tabLst>
            </a:pPr>
            <a:r>
              <a:rPr lang="vi-VN" sz="3400" b="0">
                <a:solidFill>
                  <a:srgbClr val="0070C0"/>
                </a:solidFill>
                <a:latin typeface="Times New Roman"/>
                <a:ea typeface="Times New Roman"/>
                <a:cs typeface="Times New Roman"/>
              </a:rPr>
              <a:t>Với thuật toán được đề xuất của chúng tôi (TMA), có thể phát hiện VM có sẵn (trạng thái '0') với kích thước của bảng </a:t>
            </a:r>
            <a:r>
              <a:rPr lang="vi-VN" sz="3400" b="0" smtClean="0">
                <a:solidFill>
                  <a:srgbClr val="0070C0"/>
                </a:solidFill>
                <a:latin typeface="Times New Roman"/>
                <a:ea typeface="Times New Roman"/>
                <a:cs typeface="Times New Roman"/>
              </a:rPr>
              <a:t>"</a:t>
            </a:r>
            <a:r>
              <a:rPr lang="en-US" sz="3200" smtClean="0">
                <a:solidFill>
                  <a:srgbClr val="0070C0"/>
                </a:solidFill>
                <a:ea typeface="Times New Roman"/>
                <a:cs typeface="Times New Roman"/>
              </a:rPr>
              <a:t>Available Index</a:t>
            </a:r>
            <a:r>
              <a:rPr lang="vi-VN" sz="3400" b="0" smtClean="0">
                <a:solidFill>
                  <a:srgbClr val="0070C0"/>
                </a:solidFill>
                <a:latin typeface="Times New Roman"/>
                <a:ea typeface="Times New Roman"/>
                <a:cs typeface="Times New Roman"/>
              </a:rPr>
              <a:t>" </a:t>
            </a:r>
            <a:r>
              <a:rPr lang="vi-VN" sz="3400" b="0">
                <a:solidFill>
                  <a:srgbClr val="0070C0"/>
                </a:solidFill>
                <a:latin typeface="Times New Roman"/>
                <a:ea typeface="Times New Roman"/>
                <a:cs typeface="Times New Roman"/>
              </a:rPr>
              <a:t>linh hoạt hơn </a:t>
            </a:r>
            <a:r>
              <a:rPr lang="en-US" sz="3400" b="0" smtClean="0">
                <a:solidFill>
                  <a:srgbClr val="0070C0"/>
                </a:solidFill>
                <a:latin typeface="Times New Roman"/>
                <a:ea typeface="Times New Roman"/>
                <a:cs typeface="Times New Roman"/>
              </a:rPr>
              <a:t>t</a:t>
            </a:r>
            <a:r>
              <a:rPr lang="vi-VN" sz="3400" b="0" smtClean="0">
                <a:solidFill>
                  <a:srgbClr val="0070C0"/>
                </a:solidFill>
                <a:latin typeface="Times New Roman"/>
                <a:ea typeface="Times New Roman"/>
                <a:cs typeface="Times New Roman"/>
              </a:rPr>
              <a:t>huật </a:t>
            </a:r>
            <a:r>
              <a:rPr lang="vi-VN" sz="3400" b="0">
                <a:solidFill>
                  <a:srgbClr val="0070C0"/>
                </a:solidFill>
                <a:latin typeface="Times New Roman"/>
                <a:ea typeface="Times New Roman"/>
                <a:cs typeface="Times New Roman"/>
              </a:rPr>
              <a:t>toán </a:t>
            </a:r>
            <a:r>
              <a:rPr lang="en-US" sz="3400" smtClean="0">
                <a:solidFill>
                  <a:srgbClr val="FF0000"/>
                </a:solidFill>
                <a:latin typeface="Times New Roman"/>
                <a:ea typeface="Times New Roman"/>
                <a:cs typeface="Times New Roman"/>
              </a:rPr>
              <a:t>Throttled Algorithm</a:t>
            </a:r>
            <a:r>
              <a:rPr lang="vi-VN" sz="3400" b="0" smtClean="0">
                <a:solidFill>
                  <a:srgbClr val="0070C0"/>
                </a:solidFill>
                <a:latin typeface="Times New Roman"/>
                <a:ea typeface="Times New Roman"/>
                <a:cs typeface="Times New Roman"/>
              </a:rPr>
              <a:t>. </a:t>
            </a:r>
            <a:endParaRPr lang="en-US" sz="3400" b="0" smtClean="0">
              <a:solidFill>
                <a:srgbClr val="0070C0"/>
              </a:solidFill>
              <a:latin typeface="Times New Roman"/>
              <a:ea typeface="Times New Roman"/>
              <a:cs typeface="Times New Roman"/>
            </a:endParaRPr>
          </a:p>
          <a:p>
            <a:pPr marL="0" indent="0" algn="just">
              <a:lnSpc>
                <a:spcPct val="110000"/>
              </a:lnSpc>
              <a:spcAft>
                <a:spcPts val="0"/>
              </a:spcAft>
              <a:buNone/>
              <a:tabLst>
                <a:tab pos="74295" algn="l"/>
              </a:tabLst>
            </a:pPr>
            <a:r>
              <a:rPr lang="vi-VN" sz="3400" b="0" smtClean="0">
                <a:solidFill>
                  <a:srgbClr val="0070C0"/>
                </a:solidFill>
                <a:latin typeface="Times New Roman"/>
                <a:ea typeface="Times New Roman"/>
                <a:cs typeface="Times New Roman"/>
              </a:rPr>
              <a:t>Điều </a:t>
            </a:r>
            <a:r>
              <a:rPr lang="vi-VN" sz="3400" b="0">
                <a:solidFill>
                  <a:srgbClr val="0070C0"/>
                </a:solidFill>
                <a:latin typeface="Times New Roman"/>
                <a:ea typeface="Times New Roman"/>
                <a:cs typeface="Times New Roman"/>
              </a:rPr>
              <a:t>này cải thiện hiệu suất của hệ thống.</a:t>
            </a:r>
          </a:p>
          <a:p>
            <a:pPr marL="0" indent="0" algn="just">
              <a:lnSpc>
                <a:spcPct val="110000"/>
              </a:lnSpc>
              <a:spcAft>
                <a:spcPts val="0"/>
              </a:spcAft>
              <a:buNone/>
              <a:tabLst>
                <a:tab pos="74295" algn="l"/>
              </a:tabLst>
            </a:pPr>
            <a:endParaRPr lang="en-US" sz="3400" smtClean="0">
              <a:solidFill>
                <a:srgbClr val="FF0000"/>
              </a:solidFill>
              <a:latin typeface="Times New Roman"/>
              <a:ea typeface="Times New Roman"/>
              <a:cs typeface="Times New Roman"/>
            </a:endParaRPr>
          </a:p>
          <a:p>
            <a:pPr marL="0" indent="0" algn="just">
              <a:spcAft>
                <a:spcPts val="0"/>
              </a:spcAft>
              <a:buNone/>
              <a:tabLst>
                <a:tab pos="74295" algn="l"/>
              </a:tabLst>
            </a:pPr>
            <a:endParaRPr lang="en-US" sz="3400">
              <a:solidFill>
                <a:srgbClr val="FF0000"/>
              </a:solidFill>
              <a:latin typeface="Times New Roman"/>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21</a:t>
            </a:fld>
            <a:endParaRPr lang="en-US"/>
          </a:p>
        </p:txBody>
      </p:sp>
      <p:sp>
        <p:nvSpPr>
          <p:cNvPr id="8" name="WordArt 4"/>
          <p:cNvSpPr txBox="1">
            <a:spLocks noChangeArrowheads="1" noChangeShapeType="1" noTextEdit="1"/>
          </p:cNvSpPr>
          <p:nvPr/>
        </p:nvSpPr>
        <p:spPr bwMode="auto">
          <a:xfrm>
            <a:off x="1447800" y="228600"/>
            <a:ext cx="3962400" cy="533400"/>
          </a:xfrm>
          <a:prstGeom prst="rect">
            <a:avLst/>
          </a:prstGeom>
        </p:spPr>
        <p:txBody>
          <a:bodyPr vert="horz" wrap="none" lIns="91440" tIns="45720" rIns="91440" bIns="45720" numCol="1" rtlCol="0" fromWordArt="1" anchor="ctr">
            <a:prstTxWarp prst="textPlain">
              <a:avLst>
                <a:gd name="adj" fmla="val 50000"/>
              </a:avLst>
            </a:prstTxWarp>
            <a:normAutofit fontScale="900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rPr>
              <a:t>III.  Đề xuất thuật toán</a:t>
            </a:r>
          </a:p>
        </p:txBody>
      </p:sp>
    </p:spTree>
    <p:extLst>
      <p:ext uri="{BB962C8B-B14F-4D97-AF65-F5344CB8AC3E}">
        <p14:creationId xmlns:p14="http://schemas.microsoft.com/office/powerpoint/2010/main" val="32593969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1749" y="967968"/>
            <a:ext cx="8534400" cy="5368854"/>
          </a:xfrm>
        </p:spPr>
        <p:txBody>
          <a:bodyPr rtlCol="0">
            <a:normAutofit/>
          </a:bodyPr>
          <a:lstStyle/>
          <a:p>
            <a:pPr algn="just">
              <a:spcAft>
                <a:spcPts val="0"/>
              </a:spcAft>
              <a:buFontTx/>
              <a:buChar char="-"/>
              <a:tabLst>
                <a:tab pos="74295" algn="l"/>
              </a:tabLst>
            </a:pPr>
            <a:r>
              <a:rPr lang="vi-VN" sz="3000">
                <a:solidFill>
                  <a:srgbClr val="FF0000"/>
                </a:solidFill>
                <a:latin typeface="Times New Roman"/>
                <a:ea typeface="Times New Roman"/>
                <a:cs typeface="Times New Roman"/>
              </a:rPr>
              <a:t>Sơ đồ </a:t>
            </a:r>
            <a:endParaRPr lang="en-US" sz="3000" smtClean="0">
              <a:solidFill>
                <a:srgbClr val="FF0000"/>
              </a:solidFill>
              <a:latin typeface="Times New Roman"/>
              <a:ea typeface="Times New Roman"/>
              <a:cs typeface="Times New Roman"/>
            </a:endParaRPr>
          </a:p>
          <a:p>
            <a:pPr marL="0" indent="0" algn="just">
              <a:spcAft>
                <a:spcPts val="0"/>
              </a:spcAft>
              <a:buNone/>
              <a:tabLst>
                <a:tab pos="74295" algn="l"/>
              </a:tabLst>
            </a:pPr>
            <a:r>
              <a:rPr lang="vi-VN" sz="3000" smtClean="0">
                <a:solidFill>
                  <a:srgbClr val="FF0000"/>
                </a:solidFill>
                <a:latin typeface="Times New Roman"/>
                <a:ea typeface="Times New Roman"/>
                <a:cs typeface="Times New Roman"/>
              </a:rPr>
              <a:t>hoạt động</a:t>
            </a:r>
            <a:endParaRPr lang="en-US" sz="3000" smtClean="0">
              <a:solidFill>
                <a:srgbClr val="FF0000"/>
              </a:solidFill>
              <a:latin typeface="Times New Roman"/>
              <a:ea typeface="Times New Roman"/>
              <a:cs typeface="Times New Roman"/>
            </a:endParaRPr>
          </a:p>
          <a:p>
            <a:pPr marL="0" indent="0" algn="just">
              <a:spcAft>
                <a:spcPts val="0"/>
              </a:spcAft>
              <a:buNone/>
              <a:tabLst>
                <a:tab pos="74295" algn="l"/>
              </a:tabLst>
            </a:pPr>
            <a:r>
              <a:rPr lang="vi-VN" sz="3000" smtClean="0">
                <a:solidFill>
                  <a:srgbClr val="FF0000"/>
                </a:solidFill>
                <a:latin typeface="Times New Roman"/>
                <a:ea typeface="Times New Roman"/>
                <a:cs typeface="Times New Roman"/>
              </a:rPr>
              <a:t>của </a:t>
            </a:r>
            <a:r>
              <a:rPr lang="vi-VN" sz="3000">
                <a:solidFill>
                  <a:srgbClr val="FF0000"/>
                </a:solidFill>
                <a:latin typeface="Times New Roman"/>
                <a:ea typeface="Times New Roman"/>
                <a:cs typeface="Times New Roman"/>
              </a:rPr>
              <a:t>TMA</a:t>
            </a:r>
            <a:r>
              <a:rPr lang="en-US" sz="3000" smtClean="0">
                <a:solidFill>
                  <a:srgbClr val="FF0000"/>
                </a:solidFill>
                <a:latin typeface="Times New Roman"/>
                <a:ea typeface="Times New Roman"/>
                <a:cs typeface="Times New Roman"/>
              </a:rPr>
              <a:t>:</a:t>
            </a:r>
          </a:p>
          <a:p>
            <a:pPr marL="0" indent="0" algn="just">
              <a:spcAft>
                <a:spcPts val="0"/>
              </a:spcAft>
              <a:buNone/>
              <a:tabLst>
                <a:tab pos="74295" algn="l"/>
              </a:tabLst>
            </a:pPr>
            <a:endParaRPr lang="en-US" sz="3400" smtClean="0">
              <a:solidFill>
                <a:srgbClr val="FF0000"/>
              </a:solidFill>
              <a:latin typeface="Times New Roman"/>
              <a:ea typeface="Times New Roman"/>
              <a:cs typeface="Times New Roman"/>
            </a:endParaRPr>
          </a:p>
          <a:p>
            <a:pPr marL="0" indent="0" algn="just">
              <a:lnSpc>
                <a:spcPct val="120000"/>
              </a:lnSpc>
              <a:spcAft>
                <a:spcPts val="0"/>
              </a:spcAft>
              <a:buNone/>
              <a:tabLst>
                <a:tab pos="74295" algn="l"/>
              </a:tabLst>
            </a:pPr>
            <a:endParaRPr lang="en-US" sz="3400">
              <a:solidFill>
                <a:srgbClr val="FF0000"/>
              </a:solidFill>
              <a:latin typeface="Times New Roman"/>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22</a:t>
            </a:fld>
            <a:endParaRPr lang="en-US"/>
          </a:p>
        </p:txBody>
      </p:sp>
      <p:sp>
        <p:nvSpPr>
          <p:cNvPr id="8" name="WordArt 4"/>
          <p:cNvSpPr txBox="1">
            <a:spLocks noChangeArrowheads="1" noChangeShapeType="1" noTextEdit="1"/>
          </p:cNvSpPr>
          <p:nvPr/>
        </p:nvSpPr>
        <p:spPr bwMode="auto">
          <a:xfrm>
            <a:off x="1447800" y="228600"/>
            <a:ext cx="3581400" cy="381000"/>
          </a:xfrm>
          <a:prstGeom prst="rect">
            <a:avLst/>
          </a:prstGeom>
        </p:spPr>
        <p:txBody>
          <a:bodyPr vert="horz" wrap="none" lIns="91440" tIns="45720" rIns="91440" bIns="45720" numCol="1" rtlCol="0" fromWordArt="1" anchor="ctr">
            <a:prstTxWarp prst="textPlain">
              <a:avLst>
                <a:gd name="adj" fmla="val 50000"/>
              </a:avLst>
            </a:prstTxWarp>
            <a:normAutofit fontScale="60000" lnSpcReduction="2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rPr>
              <a:t>III.  Đề xuất thuật toán</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2442949" y="665787"/>
            <a:ext cx="6553200" cy="5567082"/>
          </a:xfrm>
          <a:prstGeom prst="rect">
            <a:avLst/>
          </a:prstGeom>
        </p:spPr>
      </p:pic>
    </p:spTree>
    <p:extLst>
      <p:ext uri="{BB962C8B-B14F-4D97-AF65-F5344CB8AC3E}">
        <p14:creationId xmlns:p14="http://schemas.microsoft.com/office/powerpoint/2010/main" val="34950110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1749" y="967968"/>
            <a:ext cx="8534400" cy="5368854"/>
          </a:xfrm>
        </p:spPr>
        <p:txBody>
          <a:bodyPr rtlCol="0">
            <a:normAutofit fontScale="92500"/>
          </a:bodyPr>
          <a:lstStyle/>
          <a:p>
            <a:pPr marL="0" indent="0" algn="just">
              <a:lnSpc>
                <a:spcPct val="120000"/>
              </a:lnSpc>
              <a:spcAft>
                <a:spcPts val="0"/>
              </a:spcAft>
              <a:buNone/>
              <a:tabLst>
                <a:tab pos="74295" algn="l"/>
              </a:tabLst>
            </a:pPr>
            <a:r>
              <a:rPr lang="en-US" sz="3400" b="0" smtClean="0">
                <a:solidFill>
                  <a:srgbClr val="0070C0"/>
                </a:solidFill>
                <a:latin typeface="Times New Roman"/>
                <a:ea typeface="Times New Roman"/>
                <a:cs typeface="Times New Roman"/>
              </a:rPr>
              <a:t>Sử </a:t>
            </a:r>
            <a:r>
              <a:rPr lang="en-US" sz="3400" b="0">
                <a:solidFill>
                  <a:srgbClr val="0070C0"/>
                </a:solidFill>
                <a:latin typeface="Times New Roman"/>
                <a:ea typeface="Times New Roman"/>
                <a:cs typeface="Times New Roman"/>
              </a:rPr>
              <a:t>dụng bộ công cụ mô phỏng </a:t>
            </a:r>
            <a:r>
              <a:rPr lang="en-US" sz="3400" b="0">
                <a:solidFill>
                  <a:srgbClr val="0070C0"/>
                </a:solidFill>
                <a:latin typeface="Times New Roman"/>
                <a:ea typeface="Times New Roman"/>
                <a:cs typeface="Times New Roman"/>
              </a:rPr>
              <a:t>Cloud </a:t>
            </a:r>
            <a:r>
              <a:rPr lang="en-US" sz="3400" b="0" smtClean="0">
                <a:solidFill>
                  <a:srgbClr val="0070C0"/>
                </a:solidFill>
                <a:latin typeface="Times New Roman"/>
                <a:ea typeface="Times New Roman"/>
                <a:cs typeface="Times New Roman"/>
              </a:rPr>
              <a:t>Analyst, khi </a:t>
            </a:r>
            <a:r>
              <a:rPr lang="vi-VN" sz="3400" b="0" smtClean="0">
                <a:solidFill>
                  <a:srgbClr val="0070C0"/>
                </a:solidFill>
                <a:latin typeface="Times New Roman"/>
                <a:ea typeface="Times New Roman"/>
                <a:cs typeface="Times New Roman"/>
              </a:rPr>
              <a:t>mô </a:t>
            </a:r>
            <a:r>
              <a:rPr lang="vi-VN" sz="3400" b="0">
                <a:solidFill>
                  <a:srgbClr val="0070C0"/>
                </a:solidFill>
                <a:latin typeface="Times New Roman"/>
                <a:ea typeface="Times New Roman"/>
                <a:cs typeface="Times New Roman"/>
              </a:rPr>
              <a:t>phỏng 3 lần tương ứng với 3 chính sách khác </a:t>
            </a:r>
            <a:r>
              <a:rPr lang="vi-VN" sz="3400" b="0">
                <a:solidFill>
                  <a:srgbClr val="0070C0"/>
                </a:solidFill>
                <a:latin typeface="Times New Roman"/>
                <a:ea typeface="Times New Roman"/>
                <a:cs typeface="Times New Roman"/>
              </a:rPr>
              <a:t>nhau</a:t>
            </a:r>
            <a:r>
              <a:rPr lang="vi-VN" sz="3400" b="0" smtClean="0">
                <a:solidFill>
                  <a:srgbClr val="0070C0"/>
                </a:solidFill>
                <a:latin typeface="Times New Roman"/>
                <a:ea typeface="Times New Roman"/>
                <a:cs typeface="Times New Roman"/>
              </a:rPr>
              <a:t>.</a:t>
            </a:r>
            <a:endParaRPr lang="vi-VN" sz="3400" b="0">
              <a:solidFill>
                <a:srgbClr val="0070C0"/>
              </a:solidFill>
              <a:latin typeface="Times New Roman"/>
              <a:ea typeface="Times New Roman"/>
              <a:cs typeface="Times New Roman"/>
            </a:endParaRPr>
          </a:p>
          <a:p>
            <a:pPr marL="0" indent="0" algn="just">
              <a:lnSpc>
                <a:spcPct val="120000"/>
              </a:lnSpc>
              <a:spcAft>
                <a:spcPts val="0"/>
              </a:spcAft>
              <a:buNone/>
              <a:tabLst>
                <a:tab pos="74295" algn="l"/>
              </a:tabLst>
            </a:pPr>
            <a:r>
              <a:rPr lang="vi-VN" sz="3400">
                <a:solidFill>
                  <a:srgbClr val="FF0000"/>
                </a:solidFill>
                <a:latin typeface="Times New Roman"/>
                <a:ea typeface="Times New Roman"/>
                <a:cs typeface="Times New Roman"/>
              </a:rPr>
              <a:t>- Lần 1: </a:t>
            </a:r>
            <a:r>
              <a:rPr lang="vi-VN" sz="3400" b="0">
                <a:solidFill>
                  <a:srgbClr val="0070C0"/>
                </a:solidFill>
                <a:latin typeface="Times New Roman"/>
                <a:ea typeface="Times New Roman"/>
                <a:cs typeface="Times New Roman"/>
              </a:rPr>
              <a:t>áp dụng chính sách Round Robin (chính sách này có sẵn trong trình giả lập).</a:t>
            </a:r>
          </a:p>
          <a:p>
            <a:pPr marL="0" indent="0" algn="just">
              <a:lnSpc>
                <a:spcPct val="120000"/>
              </a:lnSpc>
              <a:spcAft>
                <a:spcPts val="0"/>
              </a:spcAft>
              <a:buNone/>
              <a:tabLst>
                <a:tab pos="74295" algn="l"/>
              </a:tabLst>
            </a:pPr>
            <a:r>
              <a:rPr lang="vi-VN" sz="3400">
                <a:solidFill>
                  <a:srgbClr val="FF0000"/>
                </a:solidFill>
                <a:latin typeface="Times New Roman"/>
                <a:ea typeface="Times New Roman"/>
                <a:cs typeface="Times New Roman"/>
              </a:rPr>
              <a:t>- Lần 2: </a:t>
            </a:r>
            <a:r>
              <a:rPr lang="vi-VN" sz="3400" b="0">
                <a:solidFill>
                  <a:srgbClr val="0070C0"/>
                </a:solidFill>
                <a:latin typeface="Times New Roman"/>
                <a:ea typeface="Times New Roman"/>
                <a:cs typeface="Times New Roman"/>
              </a:rPr>
              <a:t>áp dụng chính </a:t>
            </a:r>
            <a:r>
              <a:rPr lang="vi-VN" sz="3400" b="0">
                <a:solidFill>
                  <a:srgbClr val="0070C0"/>
                </a:solidFill>
                <a:latin typeface="Times New Roman"/>
                <a:ea typeface="Times New Roman"/>
                <a:cs typeface="Times New Roman"/>
              </a:rPr>
              <a:t>sách </a:t>
            </a:r>
            <a:r>
              <a:rPr lang="en-US" sz="3400" b="0" smtClean="0">
                <a:solidFill>
                  <a:srgbClr val="0070C0"/>
                </a:solidFill>
                <a:latin typeface="Times New Roman"/>
                <a:ea typeface="Times New Roman"/>
                <a:cs typeface="Times New Roman"/>
              </a:rPr>
              <a:t>Throttled Algorithm </a:t>
            </a:r>
            <a:endParaRPr lang="vi-VN" sz="3400" b="0">
              <a:solidFill>
                <a:srgbClr val="0070C0"/>
              </a:solidFill>
              <a:latin typeface="Times New Roman"/>
              <a:ea typeface="Times New Roman"/>
              <a:cs typeface="Times New Roman"/>
            </a:endParaRPr>
          </a:p>
          <a:p>
            <a:pPr marL="0" indent="0" algn="just">
              <a:lnSpc>
                <a:spcPct val="120000"/>
              </a:lnSpc>
              <a:spcAft>
                <a:spcPts val="0"/>
              </a:spcAft>
              <a:buNone/>
              <a:tabLst>
                <a:tab pos="74295" algn="l"/>
              </a:tabLst>
            </a:pPr>
            <a:r>
              <a:rPr lang="vi-VN" sz="3400">
                <a:solidFill>
                  <a:srgbClr val="FF0000"/>
                </a:solidFill>
                <a:latin typeface="Times New Roman"/>
                <a:ea typeface="Times New Roman"/>
                <a:cs typeface="Times New Roman"/>
              </a:rPr>
              <a:t>- Lần thứ 3: </a:t>
            </a:r>
            <a:r>
              <a:rPr lang="vi-VN" sz="3400" b="0">
                <a:solidFill>
                  <a:srgbClr val="0070C0"/>
                </a:solidFill>
                <a:latin typeface="Times New Roman"/>
                <a:ea typeface="Times New Roman"/>
                <a:cs typeface="Times New Roman"/>
              </a:rPr>
              <a:t>áp dụng chính sách với thuật toán TMA được đề xuất của chúng tôi.</a:t>
            </a:r>
          </a:p>
          <a:p>
            <a:pPr marL="0" indent="0" algn="just">
              <a:lnSpc>
                <a:spcPct val="120000"/>
              </a:lnSpc>
              <a:spcAft>
                <a:spcPts val="0"/>
              </a:spcAft>
              <a:buNone/>
              <a:tabLst>
                <a:tab pos="74295" algn="l"/>
              </a:tabLst>
            </a:pPr>
            <a:endParaRPr lang="en-US" sz="3400">
              <a:solidFill>
                <a:srgbClr val="FF0000"/>
              </a:solidFill>
              <a:latin typeface="Times New Roman"/>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23</a:t>
            </a:fld>
            <a:endParaRPr lang="en-US"/>
          </a:p>
        </p:txBody>
      </p:sp>
      <p:sp>
        <p:nvSpPr>
          <p:cNvPr id="8" name="WordArt 4"/>
          <p:cNvSpPr txBox="1">
            <a:spLocks noChangeArrowheads="1" noChangeShapeType="1" noTextEdit="1"/>
          </p:cNvSpPr>
          <p:nvPr/>
        </p:nvSpPr>
        <p:spPr bwMode="auto">
          <a:xfrm>
            <a:off x="1447800" y="228600"/>
            <a:ext cx="3962400" cy="668854"/>
          </a:xfrm>
          <a:prstGeom prst="rect">
            <a:avLst/>
          </a:prstGeom>
        </p:spPr>
        <p:txBody>
          <a:bodyPr vert="horz" wrap="none" lIns="91440" tIns="45720" rIns="91440" bIns="45720" numCol="1" rtlCol="0" fromWordArt="1" anchor="ctr">
            <a:prstTxWarp prst="textPlain">
              <a:avLst>
                <a:gd name="adj" fmla="val 50000"/>
              </a:avLst>
            </a:prstTxWarp>
            <a:normAutofit fontScale="97500" lnSpcReduction="1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900" b="0" kern="10" spc="-180" smtClean="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rPr>
              <a:t>IV.  Kết quả mô phỏng</a:t>
            </a:r>
            <a:endPar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endParaRPr>
          </a:p>
        </p:txBody>
      </p:sp>
    </p:spTree>
    <p:extLst>
      <p:ext uri="{BB962C8B-B14F-4D97-AF65-F5344CB8AC3E}">
        <p14:creationId xmlns:p14="http://schemas.microsoft.com/office/powerpoint/2010/main" val="9012958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1749" y="967968"/>
            <a:ext cx="8534400" cy="5368854"/>
          </a:xfrm>
        </p:spPr>
        <p:txBody>
          <a:bodyPr rtlCol="0">
            <a:normAutofit/>
          </a:bodyPr>
          <a:lstStyle/>
          <a:p>
            <a:pPr marL="0" indent="0" algn="just">
              <a:spcAft>
                <a:spcPts val="0"/>
              </a:spcAft>
              <a:buNone/>
              <a:tabLst>
                <a:tab pos="74295" algn="l"/>
              </a:tabLst>
            </a:pPr>
            <a:r>
              <a:rPr lang="en-US" sz="3400" smtClean="0">
                <a:solidFill>
                  <a:srgbClr val="FF0000"/>
                </a:solidFill>
                <a:latin typeface="Times New Roman"/>
                <a:ea typeface="Times New Roman"/>
                <a:cs typeface="Times New Roman"/>
              </a:rPr>
              <a:t>- Kịch </a:t>
            </a:r>
            <a:r>
              <a:rPr lang="en-US" sz="3400">
                <a:solidFill>
                  <a:srgbClr val="FF0000"/>
                </a:solidFill>
                <a:latin typeface="Times New Roman"/>
                <a:ea typeface="Times New Roman"/>
                <a:cs typeface="Times New Roman"/>
              </a:rPr>
              <a:t>bản 1: Mô phỏng với 20 máy ảo (VM</a:t>
            </a:r>
            <a:r>
              <a:rPr lang="en-US" sz="3400" smtClean="0">
                <a:solidFill>
                  <a:srgbClr val="FF0000"/>
                </a:solidFill>
                <a:latin typeface="Times New Roman"/>
                <a:ea typeface="Times New Roman"/>
                <a:cs typeface="Times New Roman"/>
              </a:rPr>
              <a:t>)</a:t>
            </a:r>
          </a:p>
          <a:p>
            <a:pPr marL="0" indent="0" algn="just">
              <a:lnSpc>
                <a:spcPct val="120000"/>
              </a:lnSpc>
              <a:spcAft>
                <a:spcPts val="0"/>
              </a:spcAft>
              <a:buNone/>
              <a:tabLst>
                <a:tab pos="74295" algn="l"/>
              </a:tabLst>
            </a:pPr>
            <a:endParaRPr lang="en-US" sz="3400">
              <a:solidFill>
                <a:srgbClr val="FF0000"/>
              </a:solidFill>
              <a:latin typeface="Times New Roman"/>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24</a:t>
            </a:fld>
            <a:endParaRPr lang="en-US"/>
          </a:p>
        </p:txBody>
      </p:sp>
      <p:sp>
        <p:nvSpPr>
          <p:cNvPr id="8" name="WordArt 4"/>
          <p:cNvSpPr txBox="1">
            <a:spLocks noChangeArrowheads="1" noChangeShapeType="1" noTextEdit="1"/>
          </p:cNvSpPr>
          <p:nvPr/>
        </p:nvSpPr>
        <p:spPr bwMode="auto">
          <a:xfrm>
            <a:off x="1447800" y="228600"/>
            <a:ext cx="3962400" cy="668854"/>
          </a:xfrm>
          <a:prstGeom prst="rect">
            <a:avLst/>
          </a:prstGeom>
        </p:spPr>
        <p:txBody>
          <a:bodyPr vert="horz" wrap="none" lIns="91440" tIns="45720" rIns="91440" bIns="45720" numCol="1" rtlCol="0" fromWordArt="1" anchor="ctr">
            <a:prstTxWarp prst="textPlain">
              <a:avLst>
                <a:gd name="adj" fmla="val 50000"/>
              </a:avLst>
            </a:prstTxWarp>
            <a:normAutofit fontScale="97500" lnSpcReduction="1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900" b="0" kern="10" spc="-180" smtClean="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rPr>
              <a:t>IV.  Kết quả mô phỏng</a:t>
            </a:r>
            <a:endPar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914400" y="1588724"/>
            <a:ext cx="7391400" cy="4703285"/>
          </a:xfrm>
          <a:prstGeom prst="rect">
            <a:avLst/>
          </a:prstGeom>
        </p:spPr>
      </p:pic>
    </p:spTree>
    <p:extLst>
      <p:ext uri="{BB962C8B-B14F-4D97-AF65-F5344CB8AC3E}">
        <p14:creationId xmlns:p14="http://schemas.microsoft.com/office/powerpoint/2010/main" val="219564084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1749" y="967968"/>
            <a:ext cx="8534400" cy="5368854"/>
          </a:xfrm>
        </p:spPr>
        <p:txBody>
          <a:bodyPr rtlCol="0">
            <a:normAutofit/>
          </a:bodyPr>
          <a:lstStyle/>
          <a:p>
            <a:pPr marL="0" indent="0" algn="just">
              <a:spcAft>
                <a:spcPts val="0"/>
              </a:spcAft>
              <a:buNone/>
              <a:tabLst>
                <a:tab pos="74295" algn="l"/>
              </a:tabLst>
            </a:pPr>
            <a:r>
              <a:rPr lang="en-US" sz="3400" smtClean="0">
                <a:solidFill>
                  <a:srgbClr val="FF0000"/>
                </a:solidFill>
                <a:latin typeface="Times New Roman"/>
                <a:ea typeface="Times New Roman"/>
                <a:cs typeface="Times New Roman"/>
              </a:rPr>
              <a:t>- Kịch </a:t>
            </a:r>
            <a:r>
              <a:rPr lang="en-US" sz="3400">
                <a:solidFill>
                  <a:srgbClr val="FF0000"/>
                </a:solidFill>
                <a:latin typeface="Times New Roman"/>
                <a:ea typeface="Times New Roman"/>
                <a:cs typeface="Times New Roman"/>
              </a:rPr>
              <a:t>bản </a:t>
            </a:r>
            <a:r>
              <a:rPr lang="en-US" sz="3400" smtClean="0">
                <a:solidFill>
                  <a:srgbClr val="FF0000"/>
                </a:solidFill>
                <a:latin typeface="Times New Roman"/>
                <a:ea typeface="Times New Roman"/>
                <a:cs typeface="Times New Roman"/>
              </a:rPr>
              <a:t>2: </a:t>
            </a:r>
            <a:r>
              <a:rPr lang="en-US" sz="3400">
                <a:solidFill>
                  <a:srgbClr val="FF0000"/>
                </a:solidFill>
                <a:latin typeface="Times New Roman"/>
                <a:ea typeface="Times New Roman"/>
                <a:cs typeface="Times New Roman"/>
              </a:rPr>
              <a:t>Mô phỏng với </a:t>
            </a:r>
            <a:r>
              <a:rPr lang="en-US" sz="3400" smtClean="0">
                <a:solidFill>
                  <a:srgbClr val="FF0000"/>
                </a:solidFill>
                <a:latin typeface="Times New Roman"/>
                <a:ea typeface="Times New Roman"/>
                <a:cs typeface="Times New Roman"/>
              </a:rPr>
              <a:t>50 </a:t>
            </a:r>
            <a:r>
              <a:rPr lang="en-US" sz="3400">
                <a:solidFill>
                  <a:srgbClr val="FF0000"/>
                </a:solidFill>
                <a:latin typeface="Times New Roman"/>
                <a:ea typeface="Times New Roman"/>
                <a:cs typeface="Times New Roman"/>
              </a:rPr>
              <a:t>máy ảo (VM</a:t>
            </a:r>
            <a:r>
              <a:rPr lang="en-US" sz="3400" smtClean="0">
                <a:solidFill>
                  <a:srgbClr val="FF0000"/>
                </a:solidFill>
                <a:latin typeface="Times New Roman"/>
                <a:ea typeface="Times New Roman"/>
                <a:cs typeface="Times New Roman"/>
              </a:rPr>
              <a:t>)</a:t>
            </a:r>
          </a:p>
          <a:p>
            <a:pPr marL="0" indent="0" algn="just">
              <a:lnSpc>
                <a:spcPct val="120000"/>
              </a:lnSpc>
              <a:spcAft>
                <a:spcPts val="0"/>
              </a:spcAft>
              <a:buNone/>
              <a:tabLst>
                <a:tab pos="74295" algn="l"/>
              </a:tabLst>
            </a:pPr>
            <a:endParaRPr lang="en-US" sz="3400">
              <a:solidFill>
                <a:srgbClr val="FF0000"/>
              </a:solidFill>
              <a:latin typeface="Times New Roman"/>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25</a:t>
            </a:fld>
            <a:endParaRPr lang="en-US"/>
          </a:p>
        </p:txBody>
      </p:sp>
      <p:sp>
        <p:nvSpPr>
          <p:cNvPr id="8" name="WordArt 4"/>
          <p:cNvSpPr txBox="1">
            <a:spLocks noChangeArrowheads="1" noChangeShapeType="1" noTextEdit="1"/>
          </p:cNvSpPr>
          <p:nvPr/>
        </p:nvSpPr>
        <p:spPr bwMode="auto">
          <a:xfrm>
            <a:off x="1447800" y="228600"/>
            <a:ext cx="3962400" cy="668854"/>
          </a:xfrm>
          <a:prstGeom prst="rect">
            <a:avLst/>
          </a:prstGeom>
        </p:spPr>
        <p:txBody>
          <a:bodyPr vert="horz" wrap="none" lIns="91440" tIns="45720" rIns="91440" bIns="45720" numCol="1" rtlCol="0" fromWordArt="1" anchor="ctr">
            <a:prstTxWarp prst="textPlain">
              <a:avLst>
                <a:gd name="adj" fmla="val 50000"/>
              </a:avLst>
            </a:prstTxWarp>
            <a:normAutofit fontScale="97500" lnSpcReduction="1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900" b="0" kern="10" spc="-180" smtClean="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rPr>
              <a:t>IV.  Kết quả mô phỏng</a:t>
            </a:r>
            <a:endPar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endParaRPr>
          </a:p>
        </p:txBody>
      </p:sp>
      <p:pic>
        <p:nvPicPr>
          <p:cNvPr id="4" name="Picture 3"/>
          <p:cNvPicPr>
            <a:picLocks noChangeAspect="1"/>
          </p:cNvPicPr>
          <p:nvPr/>
        </p:nvPicPr>
        <p:blipFill>
          <a:blip r:embed="rId2"/>
          <a:stretch>
            <a:fillRect/>
          </a:stretch>
        </p:blipFill>
        <p:spPr>
          <a:xfrm>
            <a:off x="762000" y="1600200"/>
            <a:ext cx="7924800" cy="4576482"/>
          </a:xfrm>
          <a:prstGeom prst="rect">
            <a:avLst/>
          </a:prstGeom>
        </p:spPr>
      </p:pic>
    </p:spTree>
    <p:extLst>
      <p:ext uri="{BB962C8B-B14F-4D97-AF65-F5344CB8AC3E}">
        <p14:creationId xmlns:p14="http://schemas.microsoft.com/office/powerpoint/2010/main" val="42880603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1749" y="967968"/>
            <a:ext cx="8534400" cy="4975632"/>
          </a:xfrm>
        </p:spPr>
        <p:txBody>
          <a:bodyPr rtlCol="0">
            <a:normAutofit/>
          </a:bodyPr>
          <a:lstStyle/>
          <a:p>
            <a:pPr marL="0" indent="0" algn="just">
              <a:spcAft>
                <a:spcPts val="0"/>
              </a:spcAft>
              <a:buNone/>
              <a:tabLst>
                <a:tab pos="74295" algn="l"/>
              </a:tabLst>
            </a:pPr>
            <a:r>
              <a:rPr lang="en-US" sz="3400" smtClean="0">
                <a:solidFill>
                  <a:srgbClr val="FF0000"/>
                </a:solidFill>
                <a:latin typeface="Times New Roman"/>
                <a:ea typeface="Times New Roman"/>
                <a:cs typeface="Times New Roman"/>
              </a:rPr>
              <a:t>- Nhận xét</a:t>
            </a:r>
            <a:r>
              <a:rPr lang="en-US" sz="3400" b="0" smtClean="0">
                <a:solidFill>
                  <a:srgbClr val="0070C0"/>
                </a:solidFill>
                <a:latin typeface="Times New Roman"/>
                <a:ea typeface="Times New Roman"/>
                <a:cs typeface="Times New Roman"/>
              </a:rPr>
              <a:t>: </a:t>
            </a:r>
          </a:p>
          <a:p>
            <a:pPr marL="0" indent="0" algn="just">
              <a:spcAft>
                <a:spcPts val="0"/>
              </a:spcAft>
              <a:buNone/>
              <a:tabLst>
                <a:tab pos="74295" algn="l"/>
              </a:tabLst>
            </a:pPr>
            <a:r>
              <a:rPr lang="en-US" sz="3400" b="0" smtClean="0">
                <a:solidFill>
                  <a:srgbClr val="0070C0"/>
                </a:solidFill>
                <a:latin typeface="Times New Roman"/>
                <a:ea typeface="Times New Roman"/>
                <a:cs typeface="Times New Roman"/>
              </a:rPr>
              <a:t>Rõ ràng khi </a:t>
            </a:r>
            <a:r>
              <a:rPr lang="en-US" sz="3400" b="0" smtClean="0">
                <a:solidFill>
                  <a:srgbClr val="0070C0"/>
                </a:solidFill>
                <a:latin typeface="Times New Roman"/>
                <a:ea typeface="Times New Roman"/>
                <a:cs typeface="Times New Roman"/>
              </a:rPr>
              <a:t>mô </a:t>
            </a:r>
            <a:r>
              <a:rPr lang="en-US" sz="3400" b="0">
                <a:solidFill>
                  <a:srgbClr val="0070C0"/>
                </a:solidFill>
                <a:latin typeface="Times New Roman"/>
                <a:ea typeface="Times New Roman"/>
                <a:cs typeface="Times New Roman"/>
              </a:rPr>
              <a:t>phỏng với </a:t>
            </a:r>
            <a:r>
              <a:rPr lang="en-US" sz="3400" b="0" smtClean="0">
                <a:solidFill>
                  <a:srgbClr val="0070C0"/>
                </a:solidFill>
                <a:latin typeface="Times New Roman"/>
                <a:ea typeface="Times New Roman"/>
                <a:cs typeface="Times New Roman"/>
              </a:rPr>
              <a:t>50 </a:t>
            </a:r>
            <a:r>
              <a:rPr lang="en-US" sz="3400" b="0">
                <a:solidFill>
                  <a:srgbClr val="0070C0"/>
                </a:solidFill>
                <a:latin typeface="Times New Roman"/>
                <a:ea typeface="Times New Roman"/>
                <a:cs typeface="Times New Roman"/>
              </a:rPr>
              <a:t>máy ảo (</a:t>
            </a:r>
            <a:r>
              <a:rPr lang="en-US" sz="3400" b="0" smtClean="0">
                <a:solidFill>
                  <a:srgbClr val="0070C0"/>
                </a:solidFill>
                <a:latin typeface="Times New Roman"/>
                <a:ea typeface="Times New Roman"/>
                <a:cs typeface="Times New Roman"/>
              </a:rPr>
              <a:t>VM)</a:t>
            </a:r>
            <a:r>
              <a:rPr lang="en-US" sz="3400" b="0">
                <a:solidFill>
                  <a:srgbClr val="0070C0"/>
                </a:solidFill>
                <a:latin typeface="Times New Roman"/>
                <a:ea typeface="Times New Roman"/>
                <a:cs typeface="Times New Roman"/>
              </a:rPr>
              <a:t> </a:t>
            </a:r>
            <a:r>
              <a:rPr lang="en-US" sz="3400" b="0" smtClean="0">
                <a:solidFill>
                  <a:srgbClr val="0070C0"/>
                </a:solidFill>
                <a:latin typeface="Times New Roman"/>
                <a:ea typeface="Times New Roman"/>
                <a:cs typeface="Times New Roman"/>
              </a:rPr>
              <a:t>thì</a:t>
            </a:r>
            <a:r>
              <a:rPr lang="vi-VN" sz="3400" b="0" smtClean="0">
                <a:solidFill>
                  <a:srgbClr val="0070C0"/>
                </a:solidFill>
                <a:latin typeface="Times New Roman"/>
                <a:ea typeface="Times New Roman"/>
                <a:cs typeface="Times New Roman"/>
              </a:rPr>
              <a:t> </a:t>
            </a:r>
            <a:r>
              <a:rPr lang="vi-VN" sz="3400" b="0">
                <a:solidFill>
                  <a:srgbClr val="0070C0"/>
                </a:solidFill>
                <a:latin typeface="Times New Roman"/>
                <a:ea typeface="Times New Roman"/>
                <a:cs typeface="Times New Roman"/>
              </a:rPr>
              <a:t>thời gian xử lý của trung tâm dữ liệu và thời gian phản hồi trung bình của thuật toán TMA thấp hơn nhiều so với thuật toán Throttled khi số lượng VM tăng.</a:t>
            </a:r>
            <a:endParaRPr lang="en-US" sz="3400" b="0">
              <a:solidFill>
                <a:srgbClr val="0070C0"/>
              </a:solidFill>
              <a:latin typeface="Times New Roman"/>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26</a:t>
            </a:fld>
            <a:endParaRPr lang="en-US"/>
          </a:p>
        </p:txBody>
      </p:sp>
      <p:sp>
        <p:nvSpPr>
          <p:cNvPr id="8" name="WordArt 4"/>
          <p:cNvSpPr txBox="1">
            <a:spLocks noChangeArrowheads="1" noChangeShapeType="1" noTextEdit="1"/>
          </p:cNvSpPr>
          <p:nvPr/>
        </p:nvSpPr>
        <p:spPr bwMode="auto">
          <a:xfrm>
            <a:off x="1447800" y="228600"/>
            <a:ext cx="3962400" cy="668854"/>
          </a:xfrm>
          <a:prstGeom prst="rect">
            <a:avLst/>
          </a:prstGeom>
        </p:spPr>
        <p:txBody>
          <a:bodyPr vert="horz" wrap="none" lIns="91440" tIns="45720" rIns="91440" bIns="45720" numCol="1" rtlCol="0" fromWordArt="1" anchor="ctr">
            <a:prstTxWarp prst="textPlain">
              <a:avLst>
                <a:gd name="adj" fmla="val 50000"/>
              </a:avLst>
            </a:prstTxWarp>
            <a:normAutofit fontScale="97500" lnSpcReduction="1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900" b="0" kern="10" spc="-180" smtClean="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rPr>
              <a:t>IV.  Kết quả mô phỏng</a:t>
            </a:r>
            <a:endPar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endParaRPr>
          </a:p>
        </p:txBody>
      </p:sp>
    </p:spTree>
    <p:extLst>
      <p:ext uri="{BB962C8B-B14F-4D97-AF65-F5344CB8AC3E}">
        <p14:creationId xmlns:p14="http://schemas.microsoft.com/office/powerpoint/2010/main" val="28692328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1749" y="967968"/>
            <a:ext cx="8534400" cy="5368854"/>
          </a:xfrm>
        </p:spPr>
        <p:txBody>
          <a:bodyPr rtlCol="0">
            <a:normAutofit/>
          </a:bodyPr>
          <a:lstStyle/>
          <a:p>
            <a:pPr marL="0" lvl="0" indent="0" algn="just">
              <a:lnSpc>
                <a:spcPct val="115000"/>
              </a:lnSpc>
              <a:spcAft>
                <a:spcPts val="0"/>
              </a:spcAft>
              <a:buNone/>
              <a:tabLst>
                <a:tab pos="74295" algn="l"/>
              </a:tabLst>
            </a:pPr>
            <a:r>
              <a:rPr lang="vi-VN" sz="3200" b="0" smtClean="0">
                <a:solidFill>
                  <a:srgbClr val="0070C0"/>
                </a:solidFill>
                <a:latin typeface="+mj-lt"/>
                <a:ea typeface="Times New Roman"/>
                <a:cs typeface="Times New Roman"/>
              </a:rPr>
              <a:t>Từ kết quả thí nghiệm mô phỏng trong hai trường hợp trên. Nó giúp chúng ta thấy rằng với thuật toán TMA, số lượng yêu cầu phải xếp hàng đã giảm, cũng như thời gian xử lý của trung tâm dữ liệu và thời gian đáp ứng của hệ thống được cải thiện </a:t>
            </a:r>
            <a:r>
              <a:rPr lang="vi-VN" sz="3200" b="0" smtClean="0">
                <a:solidFill>
                  <a:srgbClr val="0070C0"/>
                </a:solidFill>
                <a:latin typeface="+mj-lt"/>
                <a:ea typeface="Times New Roman"/>
                <a:cs typeface="Times New Roman"/>
              </a:rPr>
              <a:t>hơn. </a:t>
            </a:r>
            <a:endParaRPr lang="en-US" sz="3200" b="0" smtClean="0">
              <a:solidFill>
                <a:srgbClr val="0070C0"/>
              </a:solidFill>
              <a:latin typeface="+mj-lt"/>
              <a:ea typeface="Times New Roman"/>
              <a:cs typeface="Times New Roman"/>
            </a:endParaRPr>
          </a:p>
          <a:p>
            <a:pPr marL="0" lvl="0" indent="0" algn="just">
              <a:lnSpc>
                <a:spcPct val="115000"/>
              </a:lnSpc>
              <a:spcAft>
                <a:spcPts val="0"/>
              </a:spcAft>
              <a:buNone/>
              <a:tabLst>
                <a:tab pos="74295" algn="l"/>
              </a:tabLst>
            </a:pPr>
            <a:r>
              <a:rPr lang="vi-VN" sz="3200" b="0" smtClean="0">
                <a:solidFill>
                  <a:srgbClr val="0070C0"/>
                </a:solidFill>
                <a:latin typeface="+mj-lt"/>
                <a:ea typeface="Times New Roman"/>
                <a:cs typeface="Times New Roman"/>
              </a:rPr>
              <a:t>Điều </a:t>
            </a:r>
            <a:r>
              <a:rPr lang="vi-VN" sz="3200" b="0">
                <a:solidFill>
                  <a:srgbClr val="0070C0"/>
                </a:solidFill>
                <a:latin typeface="+mj-lt"/>
                <a:ea typeface="Times New Roman"/>
                <a:cs typeface="Times New Roman"/>
              </a:rPr>
              <a:t>này có nghĩa là thuật toán TMA có khả năng cân bằng tải tốt hơn thuật toán Throttled và Round Robin</a:t>
            </a:r>
            <a:r>
              <a:rPr lang="vi-VN" sz="3200" b="0" smtClean="0">
                <a:solidFill>
                  <a:srgbClr val="0070C0"/>
                </a:solidFill>
                <a:latin typeface="+mj-lt"/>
                <a:ea typeface="Times New Roman"/>
                <a:cs typeface="Times New Roman"/>
              </a:rPr>
              <a:t>.</a:t>
            </a:r>
            <a:endParaRPr lang="en-US" sz="3200" b="0" dirty="0">
              <a:solidFill>
                <a:srgbClr val="0070C0"/>
              </a:solidFill>
              <a:latin typeface="+mj-lt"/>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27</a:t>
            </a:fld>
            <a:endParaRPr lang="en-US"/>
          </a:p>
        </p:txBody>
      </p:sp>
      <p:sp>
        <p:nvSpPr>
          <p:cNvPr id="8" name="WordArt 4"/>
          <p:cNvSpPr txBox="1">
            <a:spLocks noChangeArrowheads="1" noChangeShapeType="1" noTextEdit="1"/>
          </p:cNvSpPr>
          <p:nvPr/>
        </p:nvSpPr>
        <p:spPr bwMode="auto">
          <a:xfrm>
            <a:off x="1447800" y="228600"/>
            <a:ext cx="3962400" cy="668854"/>
          </a:xfrm>
          <a:prstGeom prst="rect">
            <a:avLst/>
          </a:prstGeom>
        </p:spPr>
        <p:txBody>
          <a:bodyPr vert="horz" wrap="none" lIns="91440" tIns="45720" rIns="91440" bIns="45720" numCol="1" rtlCol="0" fromWordArt="1" anchor="ctr">
            <a:prstTxWarp prst="textPlain">
              <a:avLst>
                <a:gd name="adj" fmla="val 50000"/>
              </a:avLst>
            </a:prstTxWarp>
            <a:normAutofit fontScale="97500" lnSpcReduction="1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900" b="0" kern="10" spc="-180" smtClean="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rPr>
              <a:t>IV.  Kết quả mô phỏng</a:t>
            </a:r>
            <a:endPar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endParaRPr>
          </a:p>
        </p:txBody>
      </p:sp>
    </p:spTree>
    <p:extLst>
      <p:ext uri="{BB962C8B-B14F-4D97-AF65-F5344CB8AC3E}">
        <p14:creationId xmlns:p14="http://schemas.microsoft.com/office/powerpoint/2010/main" val="27365778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1749" y="967968"/>
            <a:ext cx="8377451" cy="5368854"/>
          </a:xfrm>
        </p:spPr>
        <p:txBody>
          <a:bodyPr rtlCol="0">
            <a:normAutofit fontScale="85000" lnSpcReduction="10000"/>
          </a:bodyPr>
          <a:lstStyle/>
          <a:p>
            <a:pPr marL="0" lvl="0" indent="0" algn="just">
              <a:lnSpc>
                <a:spcPct val="120000"/>
              </a:lnSpc>
              <a:spcAft>
                <a:spcPts val="0"/>
              </a:spcAft>
              <a:buNone/>
              <a:tabLst>
                <a:tab pos="74295" algn="l"/>
              </a:tabLst>
            </a:pPr>
            <a:r>
              <a:rPr lang="vi-VN" b="0" smtClean="0">
                <a:solidFill>
                  <a:srgbClr val="0070C0"/>
                </a:solidFill>
                <a:latin typeface="Times New Roman" panose="02020603050405020304" pitchFamily="18" charset="0"/>
                <a:ea typeface="Times New Roman"/>
                <a:cs typeface="Times New Roman" panose="02020603050405020304" pitchFamily="18" charset="0"/>
              </a:rPr>
              <a:t>Bài </a:t>
            </a:r>
            <a:r>
              <a:rPr lang="vi-VN" b="0">
                <a:solidFill>
                  <a:srgbClr val="0070C0"/>
                </a:solidFill>
                <a:latin typeface="Times New Roman" panose="02020603050405020304" pitchFamily="18" charset="0"/>
                <a:ea typeface="Times New Roman"/>
                <a:cs typeface="Times New Roman" panose="02020603050405020304" pitchFamily="18" charset="0"/>
              </a:rPr>
              <a:t>viết này tập trung vào các thuật toán cân bằng tải phổ biến trong môi trường đám mây ngày nay, phân tích và đề xuất một thuật toán cải tiến (TMA) dựa trên thuật toán đã có để cải thiện cân bằng tải được cải thiện so với các thuật toán cũ hơn và đã hoàn thành các mục </a:t>
            </a:r>
            <a:r>
              <a:rPr lang="vi-VN" b="0" smtClean="0">
                <a:solidFill>
                  <a:srgbClr val="0070C0"/>
                </a:solidFill>
                <a:latin typeface="Times New Roman" panose="02020603050405020304" pitchFamily="18" charset="0"/>
                <a:ea typeface="Times New Roman"/>
                <a:cs typeface="Times New Roman" panose="02020603050405020304" pitchFamily="18" charset="0"/>
              </a:rPr>
              <a:t>tiêu. </a:t>
            </a:r>
            <a:r>
              <a:rPr lang="vi-VN" b="0">
                <a:solidFill>
                  <a:srgbClr val="0070C0"/>
                </a:solidFill>
                <a:latin typeface="Times New Roman" panose="02020603050405020304" pitchFamily="18" charset="0"/>
                <a:ea typeface="Times New Roman"/>
                <a:cs typeface="Times New Roman" panose="02020603050405020304" pitchFamily="18" charset="0"/>
              </a:rPr>
              <a:t>Các kết quả thu được từ thuật toán đề xuất đã đáp ứng các mục tiêu này, chẳng hạn như giới hạn số lượng yêu cầu được xếp hàng để phân phối, cải thiện thời gian xử lý và thời gian phản hồi của đám mây trung tâm so với hai thuật toán cũ. Điều này cũng có nghĩa là với thuật toán được đề xuất, hiệu suất của điện toán đám mây được cải thiện so với hai thuật toán Round Robin và Throttled. Thuật toán đề xuất của </a:t>
            </a:r>
            <a:r>
              <a:rPr lang="en-US" b="0" smtClean="0">
                <a:solidFill>
                  <a:srgbClr val="0070C0"/>
                </a:solidFill>
                <a:latin typeface="Times New Roman" panose="02020603050405020304" pitchFamily="18" charset="0"/>
                <a:ea typeface="Times New Roman"/>
                <a:cs typeface="Times New Roman" panose="02020603050405020304" pitchFamily="18" charset="0"/>
              </a:rPr>
              <a:t>các tác giả </a:t>
            </a:r>
            <a:r>
              <a:rPr lang="vi-VN" b="0" smtClean="0">
                <a:solidFill>
                  <a:srgbClr val="0070C0"/>
                </a:solidFill>
                <a:latin typeface="Times New Roman" panose="02020603050405020304" pitchFamily="18" charset="0"/>
                <a:ea typeface="Times New Roman"/>
                <a:cs typeface="Times New Roman" panose="02020603050405020304" pitchFamily="18" charset="0"/>
              </a:rPr>
              <a:t>đã </a:t>
            </a:r>
            <a:r>
              <a:rPr lang="vi-VN" b="0">
                <a:solidFill>
                  <a:srgbClr val="0070C0"/>
                </a:solidFill>
                <a:latin typeface="Times New Roman" panose="02020603050405020304" pitchFamily="18" charset="0"/>
                <a:ea typeface="Times New Roman"/>
                <a:cs typeface="Times New Roman" panose="02020603050405020304" pitchFamily="18" charset="0"/>
              </a:rPr>
              <a:t>cho thấy hiệu quả khi số lượng VM tăng: giảm thời gian phản hồi và thời gian xử lý của các trung tâm dữ liệu đám mây.</a:t>
            </a:r>
            <a:endParaRPr lang="en-US" sz="2800" b="0" dirty="0" smtClean="0">
              <a:solidFill>
                <a:srgbClr val="0070C0"/>
              </a:solidFill>
              <a:latin typeface="Times New Roman" panose="02020603050405020304" pitchFamily="18" charset="0"/>
              <a:ea typeface="Times New Roman"/>
              <a:cs typeface="Times New Roman" panose="02020603050405020304" pitchFamily="18" charset="0"/>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smtClean="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lvl="0" indent="0">
              <a:lnSpc>
                <a:spcPct val="115000"/>
              </a:lnSpc>
              <a:spcAft>
                <a:spcPts val="0"/>
              </a:spcAft>
              <a:buNone/>
              <a:tabLst>
                <a:tab pos="74295" algn="l"/>
              </a:tabLst>
            </a:pPr>
            <a:endParaRPr lang="en-US" sz="2800" dirty="0">
              <a:latin typeface="VNI-Times"/>
              <a:ea typeface="Times New Roman"/>
              <a:cs typeface="Times New Roman"/>
            </a:endParaRPr>
          </a:p>
          <a:p>
            <a:pPr marL="0" indent="0" eaLnBrk="1" fontAlgn="auto" hangingPunct="1">
              <a:spcAft>
                <a:spcPts val="0"/>
              </a:spcAft>
              <a:buFont typeface="Symbol" pitchFamily="18" charset="2"/>
              <a:buNone/>
              <a:defRPr/>
            </a:pPr>
            <a:endParaRPr lang="vi-VN" sz="2800" b="1" dirty="0">
              <a:solidFill>
                <a:srgbClr val="00B0F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sz="2800" b="1" dirty="0" smtClean="0">
              <a:solidFill>
                <a:schemeClr val="tx1"/>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a:p>
            <a:pPr marL="0" indent="0" algn="ctr" eaLnBrk="1" fontAlgn="auto" hangingPunct="1">
              <a:spcAft>
                <a:spcPts val="0"/>
              </a:spcAft>
              <a:buFont typeface="Symbol" pitchFamily="18" charset="2"/>
              <a:buNone/>
              <a:defRPr/>
            </a:pPr>
            <a:endParaRPr lang="vi-VN" b="1" dirty="0" smtClean="0">
              <a:solidFill>
                <a:srgbClr val="002060"/>
              </a:solidFill>
              <a:latin typeface="Times New Roman" pitchFamily="18" charset="0"/>
              <a:cs typeface="Arial" charset="0"/>
            </a:endParaRPr>
          </a:p>
        </p:txBody>
      </p:sp>
      <p:sp>
        <p:nvSpPr>
          <p:cNvPr id="2" name="Slide Number Placeholder 1"/>
          <p:cNvSpPr>
            <a:spLocks noGrp="1"/>
          </p:cNvSpPr>
          <p:nvPr>
            <p:ph type="sldNum" sz="quarter" idx="12"/>
          </p:nvPr>
        </p:nvSpPr>
        <p:spPr/>
        <p:txBody>
          <a:bodyPr/>
          <a:lstStyle/>
          <a:p>
            <a:fld id="{FF8C6B5C-AC03-4BA2-9063-1F5FDF4C7DB7}" type="slidenum">
              <a:rPr lang="en-US" smtClean="0"/>
              <a:t>28</a:t>
            </a:fld>
            <a:endParaRPr lang="en-US"/>
          </a:p>
        </p:txBody>
      </p:sp>
      <p:sp>
        <p:nvSpPr>
          <p:cNvPr id="8" name="WordArt 4"/>
          <p:cNvSpPr txBox="1">
            <a:spLocks noChangeArrowheads="1" noChangeShapeType="1" noTextEdit="1"/>
          </p:cNvSpPr>
          <p:nvPr/>
        </p:nvSpPr>
        <p:spPr bwMode="auto">
          <a:xfrm>
            <a:off x="1447800" y="228600"/>
            <a:ext cx="3962400" cy="668854"/>
          </a:xfrm>
          <a:prstGeom prst="rect">
            <a:avLst/>
          </a:prstGeom>
        </p:spPr>
        <p:txBody>
          <a:bodyPr vert="horz" wrap="none" lIns="91440" tIns="45720" rIns="91440" bIns="45720" numCol="1" rtlCol="0" fromWordArt="1" anchor="ctr">
            <a:prstTxWarp prst="textPlain">
              <a:avLst>
                <a:gd name="adj" fmla="val 50000"/>
              </a:avLst>
            </a:prstTxWarp>
            <a:normAutofit fontScale="97500" lnSpcReduction="10000"/>
          </a:bodyPr>
          <a:lstStyle>
            <a:lvl1pPr algn="ctr" defTabSz="914400" rtl="0" eaLnBrk="1" latinLnBrk="0" hangingPunct="1">
              <a:spcBef>
                <a:spcPct val="0"/>
              </a:spcBef>
              <a:buNone/>
              <a:defRPr sz="4000" b="1" i="0" u="none" kern="1200">
                <a:solidFill>
                  <a:srgbClr val="C00000"/>
                </a:solidFill>
                <a:latin typeface="+mj-lt"/>
                <a:ea typeface="+mj-ea"/>
                <a:cs typeface="+mj-cs"/>
              </a:defRPr>
            </a:lvl1pPr>
          </a:lstStyle>
          <a:p>
            <a:pPr lvl="0" algn="l">
              <a:spcBef>
                <a:spcPts val="0"/>
              </a:spcBef>
            </a:pPr>
            <a:r>
              <a:rPr lang="en-US" sz="3900" b="0" kern="10" spc="-180" smtClean="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rPr>
              <a:t>V.  Kết luận</a:t>
            </a:r>
            <a:endParaRPr lang="en-US" sz="3900" b="0" kern="10" spc="-180">
              <a:ln w="28575">
                <a:solidFill>
                  <a:prstClr val="black"/>
                </a:solidFill>
                <a:round/>
                <a:headEnd/>
                <a:tailEnd/>
              </a:ln>
              <a:solidFill>
                <a:srgbClr val="FFFFFF"/>
              </a:solidFill>
              <a:effectLst>
                <a:outerShdw dist="28398" dir="1593903" algn="ctr" rotWithShape="0">
                  <a:srgbClr val="DBF5F9"/>
                </a:outerShdw>
              </a:effectLst>
              <a:latin typeface="Times New Roman"/>
              <a:cs typeface="Times New Roman"/>
            </a:endParaRPr>
          </a:p>
        </p:txBody>
      </p:sp>
    </p:spTree>
    <p:extLst>
      <p:ext uri="{BB962C8B-B14F-4D97-AF65-F5344CB8AC3E}">
        <p14:creationId xmlns:p14="http://schemas.microsoft.com/office/powerpoint/2010/main" val="1800356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22" name="Picture 4" descr="Thank-You-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6314" y="609600"/>
            <a:ext cx="5813138" cy="4190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FF8C6B5C-AC03-4BA2-9063-1F5FDF4C7DB7}" type="slidenum">
              <a:rPr lang="en-US" smtClean="0"/>
              <a:t>29</a:t>
            </a:fld>
            <a:endParaRPr lang="en-US"/>
          </a:p>
        </p:txBody>
      </p:sp>
    </p:spTree>
    <p:extLst>
      <p:ext uri="{BB962C8B-B14F-4D97-AF65-F5344CB8AC3E}">
        <p14:creationId xmlns:p14="http://schemas.microsoft.com/office/powerpoint/2010/main" val="8283733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9.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56&quot;/&gt;&lt;/object&gt;&lt;object type=&quot;3&quot; unique_id=&quot;10005&quot;&gt;&lt;property id=&quot;20148&quot; value=&quot;5&quot;/&gt;&lt;property id=&quot;20300&quot; value=&quot;Slide 2&quot;/&gt;&lt;property id=&quot;20307&quot; value=&quot;257&quot;/&gt;&lt;/object&gt;&lt;/object&gt;&lt;/object&gt;&lt;/database&gt;"/>
  <p:tag name="SECTOMILLISECCONVERTED" val="1"/>
</p:tagLst>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1515</TotalTime>
  <Words>2512</Words>
  <Application>Microsoft Office PowerPoint</Application>
  <PresentationFormat>On-screen Show (4:3)</PresentationFormat>
  <Paragraphs>445</Paragraphs>
  <Slides>29</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Calibri</vt:lpstr>
      <vt:lpstr>Symbol</vt:lpstr>
      <vt:lpstr>Times New Roman</vt:lpstr>
      <vt:lpstr>VNI-Times</vt:lpstr>
      <vt:lpstr>Wingdings</vt:lpstr>
      <vt:lpstr>Office Theme</vt:lpstr>
      <vt:lpstr>BỘ THÔNG TIN VÀ  TRUYỀN THÔNG HỌC VIỆN CÔNG NGHỆ  BƯU CHÍNH VIỄN THÔNG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 Các công trình liên quan</vt:lpstr>
      <vt:lpstr>III.  Đề xuất thuật toán</vt:lpstr>
      <vt:lpstr>III.  Đề xuất thuật toán</vt:lpstr>
      <vt:lpstr>1.1.  Round Robin Algorithm</vt:lpstr>
      <vt:lpstr>1.2.  Throttled  Algorithm</vt:lpstr>
      <vt:lpstr>1.2.  Throttled  Algorithm</vt:lpstr>
      <vt:lpstr>1.2.  Throttled  Algorithm</vt:lpstr>
      <vt:lpstr>PowerPoint Presentation</vt:lpstr>
      <vt:lpstr>III.  Đề xuất thuật toán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dc:creator>
  <cp:lastModifiedBy>Vananh</cp:lastModifiedBy>
  <cp:revision>345</cp:revision>
  <cp:lastPrinted>2016-10-14T04:00:32Z</cp:lastPrinted>
  <dcterms:created xsi:type="dcterms:W3CDTF">2015-01-18T11:52:09Z</dcterms:created>
  <dcterms:modified xsi:type="dcterms:W3CDTF">2019-08-18T00:46:18Z</dcterms:modified>
</cp:coreProperties>
</file>